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69" r:id="rId4"/>
    <p:sldId id="27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1CE"/>
    <a:srgbClr val="99BAB9"/>
    <a:srgbClr val="A7CBCB"/>
    <a:srgbClr val="CBBDCC"/>
    <a:srgbClr val="A8CBBF"/>
    <a:srgbClr val="99B8AD"/>
    <a:srgbClr val="C8F2E2"/>
    <a:srgbClr val="9BFFE2"/>
    <a:srgbClr val="E29387"/>
    <a:srgbClr val="92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69"/>
    <p:restoredTop sz="94751"/>
  </p:normalViewPr>
  <p:slideViewPr>
    <p:cSldViewPr snapToGrid="0" snapToObjects="1">
      <p:cViewPr varScale="1">
        <p:scale>
          <a:sx n="78" d="100"/>
          <a:sy n="78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68D85-71F0-5E4A-856B-980D6719AE8E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4B2B6-4D15-F748-BAC5-8EEF7B110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5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DBE25-83AB-1845-9902-8027237ED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50C5AB-DABA-7E40-BB27-F255FD5A1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1451FF-0882-1F45-906E-B91269A5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2971-ACB3-1F4E-B33D-10D2E01CFE76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9364E0-5163-C64F-A051-C33141F4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AA83E-7C85-BD41-8870-CA419D26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1737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4B9F5-D129-FD4D-BF60-D11CF3DC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7D691E-F31D-4B4B-9CE5-8919571E2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A0367-D14C-8B49-9168-483FAB9C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8C2-C56E-8F49-9C13-2FA76E42C468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95E47-9429-5945-8F97-E39FD35A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931206-0882-BE45-8534-9704A78E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386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85DDCA-4C11-1C41-9269-0B3CD33B2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51E503-9494-834D-853C-4E7E34C9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3CDB9-CDA5-B546-9D71-1FB3F105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8DD7-A7F1-724F-9768-256CD4F176AA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6D7DA-010F-7F4B-B6A1-28404FFF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FF642A-502C-B94E-B2CD-C710E3D1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6850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F3A14-D4B1-874F-8A46-5B3E62AB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E5896-DDE8-DE45-B105-1B1DF70F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B252DB-8304-5044-80FD-9ACBEF60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BFC4-F593-0645-A759-38C621638947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330F52-3FE1-B946-816B-01BE54A0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BA6CD1-1495-5041-B59F-7836F9C7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61438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148F2-6E13-4D46-B50B-61AA8C96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AD67F8-DC40-9649-8E1D-96BFFABA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E7D3EB-AC2B-9744-959D-D197FF91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2A09-430C-864A-8506-0B380DEE4B3B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25E4F-3FB1-F444-B797-5804D2CF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81822-034B-5E42-BB1E-F00B135F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139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1E883-A121-AB41-9098-8EE9F0E0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593790-051A-ED49-B602-4A1FB09C3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BAFEE3-E033-2049-8186-0FF08BDB6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A41A6A-D25A-8F4F-AB64-E956E4CB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8150-ED2B-D645-B6E9-4054328D4ACD}" type="datetime1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F0DA4E-7DCC-6A4F-A58A-72343376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40B193-E476-7E4E-B292-257A968B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22851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68695-4C33-0A4E-84B9-BCFE3086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3C65D-9E5B-9546-8171-F087C9A72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663B66-22B4-2B4F-A372-5D63C580B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E52652-D328-2647-B019-9B73043B9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D25353-D53F-E540-9CC3-5015D7BE0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FD2C-D0AB-D849-9A37-71BA9820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D76D-1838-F141-B7E0-5D2BF7762AA1}" type="datetime1">
              <a:rPr lang="fr-FR" smtClean="0"/>
              <a:t>09/03/2022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D1CB81-9D2A-8C46-8F25-7A913089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11984E-D0EC-1246-BCFB-8A27E94D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7940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2CCC0-3E97-7240-8D78-FF246DA0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537ADB-46AB-6E42-BC4B-91845D63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208E-1C2E-C84C-B50A-476674361F7D}" type="datetime1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9B3121-5369-2949-BA2A-C39B3E8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5FB62C-7D31-0744-AB40-FBF8D4E1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990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ACE096-A41D-C24D-9C6E-E616E974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2237-2BC3-8D4C-9B8B-5B2A7FDE0418}" type="datetime1">
              <a:rPr lang="fr-FR" smtClean="0"/>
              <a:t>09/03/2022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FE06AF-0284-B845-BFD3-CEAB822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136745-1144-4B4F-ACD1-7423DA94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24481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0CCD8-EE4A-A64A-8E36-1781B5E5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364E3-8C48-BD40-B6B4-96F4FDE4E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914A2B-B5E3-3348-8625-8C9DBEAD3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795363-6CA0-EB45-945F-FB2D0B72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6486-C87A-A544-9900-1D049FC72F5E}" type="datetime1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398A1A-F791-524A-9B34-A7D34D69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CA7253-F55B-2147-94D3-765FA8DD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0915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D3030-263F-1046-BAB0-CACA996E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86F174-A089-7948-8BDB-27CF3F071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FCCD7D-829C-2D44-9295-3D9D9040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3FA225-89D1-4E43-94A2-5DE3FD4F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2C96-7A9E-BA44-B396-48B9BA42B18F}" type="datetime1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DE2F59-1770-C14F-8B27-19E1C461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2C4775-22C0-A544-9D5A-822108D3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85244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9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20EA91-5139-8241-8433-76553D89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F2B2D4-F652-D94A-B683-205CDD00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29B05C-53CD-354C-A0DA-C0527222E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8F16-8891-0B40-BBFD-5510F5E9EED6}" type="datetime1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77AA5F-9D81-824D-BDED-8A78254E9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2021-2022.Méditation de la parole de Dieu sur le thème de l'hospitalité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0C7C5-4F32-F540-8EF2-0C3CE71BC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9654-69DE-5744-A192-E6D199ECA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3FA96-3A55-C24F-94B1-73559BF1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A4E54A-2D8F-D94D-A782-496A33548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59FDB2-F1DE-864E-A004-E9D417076A5C}"/>
              </a:ext>
            </a:extLst>
          </p:cNvPr>
          <p:cNvSpPr txBox="1"/>
          <p:nvPr/>
        </p:nvSpPr>
        <p:spPr>
          <a:xfrm>
            <a:off x="321945" y="1909843"/>
            <a:ext cx="116814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Présentation de la méditation de la Parole de Dieu 2022-2023</a:t>
            </a:r>
          </a:p>
        </p:txBody>
      </p:sp>
      <p:pic>
        <p:nvPicPr>
          <p:cNvPr id="9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BA9049-C235-194C-9D9A-72060662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19" y="31686"/>
            <a:ext cx="359083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90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B247D6-AA24-A743-9316-81941E41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71027-277C-E745-AA58-D1F1DEC1F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6ACB1D-C7C1-F141-807A-29FE4C72B2FF}"/>
              </a:ext>
            </a:extLst>
          </p:cNvPr>
          <p:cNvSpPr txBox="1"/>
          <p:nvPr/>
        </p:nvSpPr>
        <p:spPr>
          <a:xfrm>
            <a:off x="1540221" y="524597"/>
            <a:ext cx="990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cap="all" dirty="0"/>
              <a:t>Osons la confiance dans la traversée de l’épreuve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95690D-A811-114B-83B7-803B95B13C9C}"/>
              </a:ext>
            </a:extLst>
          </p:cNvPr>
          <p:cNvSpPr txBox="1"/>
          <p:nvPr/>
        </p:nvSpPr>
        <p:spPr>
          <a:xfrm>
            <a:off x="5387319" y="4023957"/>
            <a:ext cx="6446560" cy="1200329"/>
          </a:xfrm>
          <a:prstGeom prst="rect">
            <a:avLst/>
          </a:prstGeom>
          <a:solidFill>
            <a:srgbClr val="A7CB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Et nous-mêmes, comment réagissons-nous lorsque nos proches ou amis essaient de nous soutenir dans nos épreuves 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980712-4362-4040-8359-8F21F87DF4E8}"/>
              </a:ext>
            </a:extLst>
          </p:cNvPr>
          <p:cNvSpPr txBox="1"/>
          <p:nvPr/>
        </p:nvSpPr>
        <p:spPr>
          <a:xfrm>
            <a:off x="5478739" y="1895232"/>
            <a:ext cx="626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« </a:t>
            </a:r>
            <a:r>
              <a:rPr lang="fr-FR" sz="1400" i="1" dirty="0"/>
              <a:t>10</a:t>
            </a:r>
            <a:r>
              <a:rPr lang="fr-FR" i="1" dirty="0"/>
              <a:t> « Tu parles comme une insensée. Si nous accueillons le bonheur comme venant de Dieu, comment ne pas accueillir de même le malheur ? » »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B1634B-8EB3-1743-BC19-76A0C7CE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280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B1BD09A-E53B-8347-A489-9A0F20660DD9}"/>
              </a:ext>
            </a:extLst>
          </p:cNvPr>
          <p:cNvSpPr txBox="1"/>
          <p:nvPr/>
        </p:nvSpPr>
        <p:spPr>
          <a:xfrm>
            <a:off x="7799751" y="347226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Job 2, 7-13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F63860-90C6-F64B-BD65-690ADACF4152}"/>
              </a:ext>
            </a:extLst>
          </p:cNvPr>
          <p:cNvSpPr txBox="1"/>
          <p:nvPr/>
        </p:nvSpPr>
        <p:spPr>
          <a:xfrm>
            <a:off x="1547326" y="5644055"/>
            <a:ext cx="94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Job avec sa femme, une aventure ensemble pour traverser la souffrance. Elle ne l’a pas abandonné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C5DCD54-87C5-694F-822F-E210EF0B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3" name="Image 12" descr="Une image contenant texte, pierre&#10;&#10;Description générée automatiquement">
            <a:extLst>
              <a:ext uri="{FF2B5EF4-FFF2-40B4-BE49-F238E27FC236}">
                <a16:creationId xmlns:a16="http://schemas.microsoft.com/office/drawing/2014/main" id="{463B4AF2-C59B-6B48-9DF7-7034F6D63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582" y="1269000"/>
            <a:ext cx="2901668" cy="4320000"/>
          </a:xfrm>
          <a:prstGeom prst="rect">
            <a:avLst/>
          </a:prstGeom>
        </p:spPr>
      </p:pic>
      <p:pic>
        <p:nvPicPr>
          <p:cNvPr id="1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17B69C-2653-2E4C-981C-2DA2DC47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48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BFCBF32-2B3F-874E-AEF5-28C7405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E535AF-0D51-8D4C-8FEE-A08B9BC39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C355BA-8275-8240-8D10-49F1AA882DF5}"/>
              </a:ext>
            </a:extLst>
          </p:cNvPr>
          <p:cNvSpPr txBox="1"/>
          <p:nvPr/>
        </p:nvSpPr>
        <p:spPr>
          <a:xfrm>
            <a:off x="3904213" y="665149"/>
            <a:ext cx="4394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i="1" dirty="0"/>
              <a:t>RETOURN</a:t>
            </a:r>
            <a:r>
              <a:rPr lang="fr-FR" sz="3200" b="1" i="1" dirty="0"/>
              <a:t>É POUR LA VIE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8EA1E3-9555-A044-A114-115A7F795533}"/>
              </a:ext>
            </a:extLst>
          </p:cNvPr>
          <p:cNvSpPr txBox="1"/>
          <p:nvPr/>
        </p:nvSpPr>
        <p:spPr>
          <a:xfrm>
            <a:off x="87464" y="1711002"/>
            <a:ext cx="1202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«</a:t>
            </a:r>
            <a:r>
              <a:rPr lang="fr-FR" sz="1400" i="1" dirty="0"/>
              <a:t>19</a:t>
            </a:r>
            <a:r>
              <a:rPr lang="fr-FR" i="1" dirty="0"/>
              <a:t> Joseph, son époux, qui était un homme juste, et ne voulait pas la dénoncer publiquement, décida de la renvoyer en secret. »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EE0216-A753-C749-B6B3-C1531296D804}"/>
              </a:ext>
            </a:extLst>
          </p:cNvPr>
          <p:cNvSpPr txBox="1"/>
          <p:nvPr/>
        </p:nvSpPr>
        <p:spPr>
          <a:xfrm>
            <a:off x="625994" y="3547566"/>
            <a:ext cx="10950591" cy="830997"/>
          </a:xfrm>
          <a:prstGeom prst="rect">
            <a:avLst/>
          </a:prstGeom>
          <a:solidFill>
            <a:srgbClr val="A7CBCB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Cette situation un peu « folle », d’espérance et de confiance, me rappelle-t-elle une que j’aurais vécue 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390B4A-F646-DF46-983A-DFF8BE5A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FAF54A-070A-814C-9AD1-CA0B382F565B}"/>
              </a:ext>
            </a:extLst>
          </p:cNvPr>
          <p:cNvSpPr txBox="1"/>
          <p:nvPr/>
        </p:nvSpPr>
        <p:spPr>
          <a:xfrm>
            <a:off x="307075" y="4998495"/>
            <a:ext cx="1158842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Souvent la vie nous met face à des situations que nous ne comprenons pas et qui semblent sans solution. </a:t>
            </a:r>
          </a:p>
          <a:p>
            <a:r>
              <a:rPr lang="fr-FR" dirty="0"/>
              <a:t>Prier en ces moments-là. Cela signifie laisser le Seigneur nous indiquer la chose juste à faire. </a:t>
            </a:r>
          </a:p>
          <a:p>
            <a:r>
              <a:rPr lang="fr-FR" dirty="0"/>
              <a:t>En fait, très souvent, c'est la prière qui fait apparaitre l'intuition de la porte de sortie, comment résoudre cette situation. »</a:t>
            </a:r>
          </a:p>
          <a:p>
            <a:r>
              <a:rPr lang="fr-FR" sz="1400" dirty="0"/>
              <a:t>Pape François 26/01/22 Audience générale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02A346-E0FD-114E-8BB1-72BB03861B6B}"/>
              </a:ext>
            </a:extLst>
          </p:cNvPr>
          <p:cNvSpPr txBox="1"/>
          <p:nvPr/>
        </p:nvSpPr>
        <p:spPr>
          <a:xfrm>
            <a:off x="5398211" y="2650846"/>
            <a:ext cx="140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Mt 1, 18-25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099A547B-9A53-224B-90DA-C657735A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2CF80C-15F6-894E-9216-63726687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00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D1AFFE-482C-A641-B789-4FD1E7C1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6357A6-9F79-6148-812E-FF152B01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480996-7E85-0E4C-BDAF-F381EE8AB232}"/>
              </a:ext>
            </a:extLst>
          </p:cNvPr>
          <p:cNvSpPr txBox="1"/>
          <p:nvPr/>
        </p:nvSpPr>
        <p:spPr>
          <a:xfrm>
            <a:off x="3356513" y="454889"/>
            <a:ext cx="545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cap="all" dirty="0"/>
              <a:t>Un couple dans l’aventure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E9DBC0-2DFD-6F4F-A49B-D39F8FE31104}"/>
              </a:ext>
            </a:extLst>
          </p:cNvPr>
          <p:cNvSpPr txBox="1"/>
          <p:nvPr/>
        </p:nvSpPr>
        <p:spPr>
          <a:xfrm>
            <a:off x="780231" y="2004383"/>
            <a:ext cx="1060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« je ne suis d</a:t>
            </a:r>
            <a:r>
              <a:rPr lang="ar-SA" i="1" dirty="0"/>
              <a:t>’</a:t>
            </a:r>
            <a:r>
              <a:rPr lang="fr-FR" i="1" dirty="0"/>
              <a:t>ailleurs pas seul </a:t>
            </a:r>
            <a:r>
              <a:rPr lang="en-US" i="1" dirty="0"/>
              <a:t>à </a:t>
            </a:r>
            <a:r>
              <a:rPr lang="fr-FR" i="1" dirty="0"/>
              <a:t>leur </a:t>
            </a:r>
            <a:r>
              <a:rPr lang="en-US" i="1" dirty="0"/>
              <a:t>ê</a:t>
            </a:r>
            <a:r>
              <a:rPr lang="fr-FR" i="1" dirty="0"/>
              <a:t>tre reconnaissant, toutes les Églises des nations le sont aussi. » (</a:t>
            </a:r>
            <a:r>
              <a:rPr lang="fr-FR" i="1" dirty="0" err="1"/>
              <a:t>Rm</a:t>
            </a:r>
            <a:r>
              <a:rPr lang="fr-FR" i="1" dirty="0"/>
              <a:t> 16, 04)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67F392-AE09-8340-BF9F-4F38C0A66323}"/>
              </a:ext>
            </a:extLst>
          </p:cNvPr>
          <p:cNvSpPr txBox="1"/>
          <p:nvPr/>
        </p:nvSpPr>
        <p:spPr>
          <a:xfrm>
            <a:off x="1501037" y="4264593"/>
            <a:ext cx="9164688" cy="461665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Quels engagements et quels cheminements ont osé Priscille et </a:t>
            </a:r>
            <a:r>
              <a:rPr lang="fr-FR" sz="2400" dirty="0" err="1">
                <a:solidFill>
                  <a:schemeClr val="bg1"/>
                </a:solidFill>
              </a:rPr>
              <a:t>Aquilas</a:t>
            </a:r>
            <a:r>
              <a:rPr lang="fr-FR" sz="24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3129F5-6867-854D-96A3-A841CC1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20FC96-AC4D-3748-BF82-A8568445AC0A}"/>
              </a:ext>
            </a:extLst>
          </p:cNvPr>
          <p:cNvSpPr txBox="1"/>
          <p:nvPr/>
        </p:nvSpPr>
        <p:spPr>
          <a:xfrm>
            <a:off x="2769012" y="3289061"/>
            <a:ext cx="6628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Ac</a:t>
            </a:r>
            <a:r>
              <a:rPr lang="fr-FR" sz="2000" b="1" dirty="0"/>
              <a:t> 18, 01-04 ,18, 24-27; </a:t>
            </a:r>
            <a:r>
              <a:rPr lang="fr-FR" sz="2000" b="1" dirty="0" err="1"/>
              <a:t>Rm</a:t>
            </a:r>
            <a:r>
              <a:rPr lang="fr-FR" sz="2000" b="1" dirty="0"/>
              <a:t> 16, 03-04 ; 1 Co 16,19 ; 2Tm 4, 19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FD584A-0AF6-AF4D-87FE-F76EC45442AE}"/>
              </a:ext>
            </a:extLst>
          </p:cNvPr>
          <p:cNvSpPr txBox="1"/>
          <p:nvPr/>
        </p:nvSpPr>
        <p:spPr>
          <a:xfrm>
            <a:off x="1567840" y="5276255"/>
            <a:ext cx="903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Cités à plusieurs reprises dans des livres du nouveau Testament, Priscille et </a:t>
            </a:r>
            <a:r>
              <a:rPr lang="fr-FR" dirty="0" err="1"/>
              <a:t>Aquilas</a:t>
            </a:r>
            <a:r>
              <a:rPr lang="fr-FR" dirty="0"/>
              <a:t> forment un couple qui ose l’aventure du Christ et de l’Église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EA42074D-D151-354C-88EB-63E9FF46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F6F3F6-E9CD-904F-A8F5-20FC339B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D1AFFE-482C-A641-B789-4FD1E7C1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6357A6-9F79-6148-812E-FF152B01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480996-7E85-0E4C-BDAF-F381EE8AB232}"/>
              </a:ext>
            </a:extLst>
          </p:cNvPr>
          <p:cNvSpPr txBox="1"/>
          <p:nvPr/>
        </p:nvSpPr>
        <p:spPr>
          <a:xfrm>
            <a:off x="5016942" y="601217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i="1" dirty="0"/>
              <a:t>OSER JÉSUS</a:t>
            </a:r>
            <a:endParaRPr lang="fr-FR" sz="32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67F392-AE09-8340-BF9F-4F38C0A66323}"/>
              </a:ext>
            </a:extLst>
          </p:cNvPr>
          <p:cNvSpPr txBox="1"/>
          <p:nvPr/>
        </p:nvSpPr>
        <p:spPr>
          <a:xfrm>
            <a:off x="2088255" y="3922304"/>
            <a:ext cx="8024954" cy="461665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Quel est le chemin du salut pour moi ? Quelle aventure à oser 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3129F5-6867-854D-96A3-A841CC1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3CD0CF-F727-D64F-9703-35E36603BE18}"/>
              </a:ext>
            </a:extLst>
          </p:cNvPr>
          <p:cNvSpPr txBox="1"/>
          <p:nvPr/>
        </p:nvSpPr>
        <p:spPr>
          <a:xfrm>
            <a:off x="514513" y="1937435"/>
            <a:ext cx="111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« </a:t>
            </a:r>
            <a:r>
              <a:rPr lang="fr-FR" sz="1400" i="1" dirty="0"/>
              <a:t>21</a:t>
            </a:r>
            <a:r>
              <a:rPr lang="fr-FR" i="1" dirty="0"/>
              <a:t> Jésus lui répondit : « Si tu veux être parfait, va, vends ce que tu possèdes, donne-le aux pauvres, et tu auras un trésor dans les cieux. Puis viens, suis-moi. »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620D32-0673-634F-AAD7-9B17BFA46610}"/>
              </a:ext>
            </a:extLst>
          </p:cNvPr>
          <p:cNvSpPr txBox="1"/>
          <p:nvPr/>
        </p:nvSpPr>
        <p:spPr>
          <a:xfrm>
            <a:off x="5303879" y="2894484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Mt 19, 16-26</a:t>
            </a:r>
            <a:r>
              <a:rPr lang="fr-FR" sz="2000" b="1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96D6CDD-BC1B-CC49-995A-7BD1AA173BE8}"/>
              </a:ext>
            </a:extLst>
          </p:cNvPr>
          <p:cNvSpPr txBox="1"/>
          <p:nvPr/>
        </p:nvSpPr>
        <p:spPr>
          <a:xfrm>
            <a:off x="514513" y="5083478"/>
            <a:ext cx="11172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« Notre-Seigneur montre ensuite que c'est là l’</a:t>
            </a:r>
            <a:r>
              <a:rPr lang="fr-FR" dirty="0" err="1"/>
              <a:t>oeuvre</a:t>
            </a:r>
            <a:r>
              <a:rPr lang="fr-FR" dirty="0"/>
              <a:t> de Dieu, et qu'il faut à l'homme une grâce signalée pour se bien diriger au milieu des richesses. Aussi l'Évangéliste ajoute: «Or, Jésus, les regardant, leur dit: Cela est impossible aux hommes, mais tout est possible à Dieu». </a:t>
            </a:r>
            <a:r>
              <a:rPr lang="fr-FR" sz="1400" dirty="0"/>
              <a:t>» Saint Jean Chrysostome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8517E475-35C9-C04E-88E3-BC9C80F6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560C75-12B0-2841-89F5-B2EF6004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99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D1AFFE-482C-A641-B789-4FD1E7C1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6357A6-9F79-6148-812E-FF152B01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480996-7E85-0E4C-BDAF-F381EE8AB232}"/>
              </a:ext>
            </a:extLst>
          </p:cNvPr>
          <p:cNvSpPr txBox="1"/>
          <p:nvPr/>
        </p:nvSpPr>
        <p:spPr>
          <a:xfrm>
            <a:off x="7536784" y="463964"/>
            <a:ext cx="352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/>
              <a:t>TOUJOURS </a:t>
            </a:r>
            <a:r>
              <a:rPr lang="es-ES_tradnl" sz="3200" b="1" i="1" dirty="0"/>
              <a:t>PRETS ?</a:t>
            </a:r>
            <a:r>
              <a:rPr lang="fr-FR" sz="3200" b="1" i="1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67F392-AE09-8340-BF9F-4F38C0A66323}"/>
              </a:ext>
            </a:extLst>
          </p:cNvPr>
          <p:cNvSpPr txBox="1"/>
          <p:nvPr/>
        </p:nvSpPr>
        <p:spPr>
          <a:xfrm>
            <a:off x="808908" y="4107467"/>
            <a:ext cx="10777309" cy="461665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 quels points d’attention l’attitude des prévoyantes nous invitent-elles aujourd’hui 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3129F5-6867-854D-96A3-A841CC1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36352"/>
            <a:ext cx="814945" cy="720000"/>
          </a:xfrm>
          <a:prstGeom prst="rect">
            <a:avLst/>
          </a:prstGeom>
        </p:spPr>
      </p:pic>
      <p:pic>
        <p:nvPicPr>
          <p:cNvPr id="10" name="officeArt object" descr="Image 1">
            <a:extLst>
              <a:ext uri="{FF2B5EF4-FFF2-40B4-BE49-F238E27FC236}">
                <a16:creationId xmlns:a16="http://schemas.microsoft.com/office/drawing/2014/main" id="{FCEAF21F-E912-5949-A605-C31F70DA02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01945" y="387020"/>
            <a:ext cx="5054839" cy="34306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9E29067-20D9-0B4B-BEEB-F957C1BA8D25}"/>
              </a:ext>
            </a:extLst>
          </p:cNvPr>
          <p:cNvSpPr txBox="1"/>
          <p:nvPr/>
        </p:nvSpPr>
        <p:spPr>
          <a:xfrm>
            <a:off x="7536784" y="2567385"/>
            <a:ext cx="393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« </a:t>
            </a:r>
            <a:r>
              <a:rPr lang="fr-FR" sz="1400" i="1" dirty="0"/>
              <a:t>06</a:t>
            </a:r>
            <a:r>
              <a:rPr lang="fr-FR" i="1" dirty="0"/>
              <a:t> Au milieu de la nuit, il y eut un cri : “Voici l’époux ! Sortez à sa rencontre.”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2F4FC0-85ED-5646-A5F4-78E8043C2BF6}"/>
              </a:ext>
            </a:extLst>
          </p:cNvPr>
          <p:cNvSpPr txBox="1"/>
          <p:nvPr/>
        </p:nvSpPr>
        <p:spPr>
          <a:xfrm>
            <a:off x="8494578" y="1730440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Mt 25, 1-13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481C3B-D170-9541-81B5-6B5EE1A80322}"/>
              </a:ext>
            </a:extLst>
          </p:cNvPr>
          <p:cNvSpPr txBox="1"/>
          <p:nvPr/>
        </p:nvSpPr>
        <p:spPr>
          <a:xfrm>
            <a:off x="321945" y="5000933"/>
            <a:ext cx="11751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Ces paroles: «Veillez donc, parce que vous ne savez ni le jour ni l'heure», nous apprennent que tout ce qui précède a pour but de nous exciter à préparer avec soin la lumière de nos bonnes oeuvres, parce que nous ignorons le jour du jugement.» </a:t>
            </a:r>
            <a:r>
              <a:rPr lang="fr-FR" sz="1400" dirty="0"/>
              <a:t>Saint Jérôme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A1FCB5A1-3D18-1248-B25A-E9E6C3B1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90DD1F3-237B-9C46-856A-CE9D7084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4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D1AFFE-482C-A641-B789-4FD1E7C1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6357A6-9F79-6148-812E-FF152B01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480996-7E85-0E4C-BDAF-F381EE8AB232}"/>
              </a:ext>
            </a:extLst>
          </p:cNvPr>
          <p:cNvSpPr txBox="1"/>
          <p:nvPr/>
        </p:nvSpPr>
        <p:spPr>
          <a:xfrm>
            <a:off x="2742357" y="1136853"/>
            <a:ext cx="6707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cap="all" dirty="0"/>
              <a:t>Pardon demandé, joie retrouvée</a:t>
            </a:r>
            <a:r>
              <a:rPr lang="fr-FR" sz="3200" b="1" i="1" cap="all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E9DBC0-2DFD-6F4F-A49B-D39F8FE31104}"/>
              </a:ext>
            </a:extLst>
          </p:cNvPr>
          <p:cNvSpPr txBox="1"/>
          <p:nvPr/>
        </p:nvSpPr>
        <p:spPr>
          <a:xfrm>
            <a:off x="2866237" y="2426612"/>
            <a:ext cx="645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« </a:t>
            </a:r>
            <a:r>
              <a:rPr lang="fr-FR" sz="1400" i="1" dirty="0"/>
              <a:t>03</a:t>
            </a:r>
            <a:r>
              <a:rPr lang="fr-FR" i="1" dirty="0"/>
              <a:t> Je me taisais et mes forces s'épuisaient à gémir tout le jour :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67F392-AE09-8340-BF9F-4F38C0A66323}"/>
              </a:ext>
            </a:extLst>
          </p:cNvPr>
          <p:cNvSpPr txBox="1"/>
          <p:nvPr/>
        </p:nvSpPr>
        <p:spPr>
          <a:xfrm>
            <a:off x="1392981" y="4307797"/>
            <a:ext cx="9406036" cy="461665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Ce chemin de libération est-il devenu pour moi source de paix et de joie ?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3129F5-6867-854D-96A3-A841CC1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33F361-0495-044B-8128-A6299F9AB85B}"/>
              </a:ext>
            </a:extLst>
          </p:cNvPr>
          <p:cNvSpPr txBox="1"/>
          <p:nvPr/>
        </p:nvSpPr>
        <p:spPr>
          <a:xfrm>
            <a:off x="5701500" y="331468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/>
              <a:t>Ps 31</a:t>
            </a:r>
            <a:r>
              <a:rPr lang="fr-FR" sz="2000" b="1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C4E9A5-9A2D-FE4B-AE11-5D45AC080F12}"/>
              </a:ext>
            </a:extLst>
          </p:cNvPr>
          <p:cNvSpPr txBox="1"/>
          <p:nvPr/>
        </p:nvSpPr>
        <p:spPr>
          <a:xfrm>
            <a:off x="2197240" y="5546915"/>
            <a:ext cx="779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L’aventure dans l’allégresse d’oser faire connaître sa faute et d’accueillir le pardon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080284F-4312-7842-ACB1-B40481B4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3FE0CC-2F66-2C43-B6B2-55AB5434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74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D1AFFE-482C-A641-B789-4FD1E7C1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6357A6-9F79-6148-812E-FF152B01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480996-7E85-0E4C-BDAF-F381EE8AB232}"/>
              </a:ext>
            </a:extLst>
          </p:cNvPr>
          <p:cNvSpPr txBox="1"/>
          <p:nvPr/>
        </p:nvSpPr>
        <p:spPr>
          <a:xfrm>
            <a:off x="812788" y="870413"/>
            <a:ext cx="1108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cap="all" dirty="0"/>
              <a:t>Prendre sa croix, c’est L’arracher et la mettre devant</a:t>
            </a:r>
            <a:r>
              <a:rPr lang="fr-FR" sz="3200" b="1" i="1" cap="all" dirty="0"/>
              <a:t> 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E9DBC0-2DFD-6F4F-A49B-D39F8FE31104}"/>
              </a:ext>
            </a:extLst>
          </p:cNvPr>
          <p:cNvSpPr txBox="1"/>
          <p:nvPr/>
        </p:nvSpPr>
        <p:spPr>
          <a:xfrm>
            <a:off x="1963391" y="2855819"/>
            <a:ext cx="903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« </a:t>
            </a:r>
            <a:r>
              <a:rPr lang="fr-FR" sz="1400" i="1" dirty="0"/>
              <a:t>25</a:t>
            </a:r>
            <a:r>
              <a:rPr lang="fr-FR" i="1" dirty="0"/>
              <a:t> Car celui qui veut sauver sa vie la perdra, mais qui perd sa vie à cause de moi la trouvera.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67F392-AE09-8340-BF9F-4F38C0A66323}"/>
              </a:ext>
            </a:extLst>
          </p:cNvPr>
          <p:cNvSpPr txBox="1"/>
          <p:nvPr/>
        </p:nvSpPr>
        <p:spPr>
          <a:xfrm>
            <a:off x="3631957" y="3592749"/>
            <a:ext cx="5448351" cy="461665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Comment être des témoins d</a:t>
            </a:r>
            <a:r>
              <a:rPr lang="ar-SA" sz="2400" dirty="0">
                <a:solidFill>
                  <a:schemeClr val="bg1"/>
                </a:solidFill>
              </a:rPr>
              <a:t>’</a:t>
            </a:r>
            <a:r>
              <a:rPr lang="en-US" sz="2400" dirty="0">
                <a:solidFill>
                  <a:schemeClr val="bg1"/>
                </a:solidFill>
              </a:rPr>
              <a:t>espérance </a:t>
            </a:r>
            <a:r>
              <a:rPr lang="fr-FR" altLang="zh-TW" sz="2400" dirty="0">
                <a:solidFill>
                  <a:schemeClr val="bg1"/>
                </a:solidFill>
              </a:rPr>
              <a:t>?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3129F5-6867-854D-96A3-A841CC1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A83180C-07C0-C14E-B51A-5524568F8FBD}"/>
              </a:ext>
            </a:extLst>
          </p:cNvPr>
          <p:cNvSpPr txBox="1"/>
          <p:nvPr/>
        </p:nvSpPr>
        <p:spPr>
          <a:xfrm>
            <a:off x="5525616" y="1936432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Mt 16, 24-28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4244A4-7AA3-1F43-8EA1-482A4DD7351A}"/>
              </a:ext>
            </a:extLst>
          </p:cNvPr>
          <p:cNvSpPr txBox="1"/>
          <p:nvPr/>
        </p:nvSpPr>
        <p:spPr>
          <a:xfrm>
            <a:off x="676004" y="5149797"/>
            <a:ext cx="11360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« Ce n'est pas, du reste, à ses disciples seuls qu’il (Jésus) propose ces conditions, c'est en général à tout l'univers: «Si quelqu'un veut», c'est-à-dire si une femme, si un homme, si un roi, si un esclave, etc. Or, ces conditions sont au nombre de trois: Qu'il se renonce lui-même, qu'il porte sa croix, et qu'il me suive.» </a:t>
            </a:r>
            <a:r>
              <a:rPr lang="fr-FR" sz="1400" dirty="0"/>
              <a:t>Saint Jean Chrysostome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BD9C905-62A9-8E4D-BA59-304E2141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F04AA0-5F2C-5F4E-A0D2-8CA164CDE0A7}"/>
              </a:ext>
            </a:extLst>
          </p:cNvPr>
          <p:cNvSpPr txBox="1"/>
          <p:nvPr/>
        </p:nvSpPr>
        <p:spPr>
          <a:xfrm>
            <a:off x="9453970" y="6356349"/>
            <a:ext cx="1538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D’après </a:t>
            </a:r>
            <a:r>
              <a:rPr lang="fr-FR" sz="1200" dirty="0" err="1"/>
              <a:t>Lytta</a:t>
            </a:r>
            <a:r>
              <a:rPr lang="fr-FR" sz="1200" dirty="0"/>
              <a:t> Basset</a:t>
            </a:r>
          </a:p>
        </p:txBody>
      </p:sp>
      <p:pic>
        <p:nvPicPr>
          <p:cNvPr id="1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4488D3-4DED-F548-B547-CEBD4E79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708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10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D1AFFE-482C-A641-B789-4FD1E7C1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6357A6-9F79-6148-812E-FF152B01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480996-7E85-0E4C-BDAF-F381EE8AB232}"/>
              </a:ext>
            </a:extLst>
          </p:cNvPr>
          <p:cNvSpPr txBox="1"/>
          <p:nvPr/>
        </p:nvSpPr>
        <p:spPr>
          <a:xfrm>
            <a:off x="3680524" y="1226921"/>
            <a:ext cx="508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Après avoir listé ces 12 propositions de méditations</a:t>
            </a:r>
          </a:p>
          <a:p>
            <a:r>
              <a:rPr lang="fr-FR" dirty="0"/>
              <a:t>OSONS quelques traditionnelles recommandations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3129F5-6867-854D-96A3-A841CC1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8F5C3E-3A02-784E-93CC-6F544AC100B7}"/>
              </a:ext>
            </a:extLst>
          </p:cNvPr>
          <p:cNvSpPr txBox="1"/>
          <p:nvPr/>
        </p:nvSpPr>
        <p:spPr>
          <a:xfrm>
            <a:off x="1895452" y="2488753"/>
            <a:ext cx="8653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i="1" dirty="0"/>
              <a:t>« Connu ou pas, préféré ou pas, j’accueille le texte avec un œil nouveau. »</a:t>
            </a:r>
          </a:p>
          <a:p>
            <a:pPr algn="just"/>
            <a:r>
              <a:rPr lang="fr-FR" i="1" dirty="0"/>
              <a:t>« Je me laisse imprégner par le texte en le lisant plusieurs fois suivi d’un temps de silence. »</a:t>
            </a:r>
          </a:p>
          <a:p>
            <a:pPr algn="just"/>
            <a:r>
              <a:rPr lang="fr-FR" i="1" dirty="0"/>
              <a:t>« Les questions sont des amorces pour la compréhension et l’appropriation du texte. »</a:t>
            </a:r>
          </a:p>
          <a:p>
            <a:pPr algn="just"/>
            <a:r>
              <a:rPr lang="fr-FR" i="1" dirty="0"/>
              <a:t>« Je regarde comment ce texte peut m’aider à témoigner et annoncer.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F8889D-AAD1-BE4F-8702-3F81CD7E0134}"/>
              </a:ext>
            </a:extLst>
          </p:cNvPr>
          <p:cNvSpPr txBox="1"/>
          <p:nvPr/>
        </p:nvSpPr>
        <p:spPr>
          <a:xfrm>
            <a:off x="1712001" y="4540519"/>
            <a:ext cx="873508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3600" b="1" dirty="0">
                <a:ln>
                  <a:solidFill>
                    <a:srgbClr val="99BAB9"/>
                  </a:solidFill>
                </a:ln>
              </a:rPr>
              <a:t>Belles rencontres autour de ces méditations!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A1E9E5D-0D3A-D849-922C-28FBF834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E16D3B-7F65-8F4E-B577-30DB598C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63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4"/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D1AFFE-482C-A641-B789-4FD1E7C1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6357A6-9F79-6148-812E-FF152B01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3129F5-6867-854D-96A3-A841CC1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7806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22D49A-FF2A-E741-90FB-0CADE405EFA6}"/>
              </a:ext>
            </a:extLst>
          </p:cNvPr>
          <p:cNvSpPr txBox="1"/>
          <p:nvPr/>
        </p:nvSpPr>
        <p:spPr>
          <a:xfrm>
            <a:off x="321945" y="4925045"/>
            <a:ext cx="1168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membres de la commission qui ont osé:</a:t>
            </a:r>
          </a:p>
          <a:p>
            <a:r>
              <a:rPr lang="fr-FR" dirty="0"/>
              <a:t>Gisèle (Vannes), Francine (St </a:t>
            </a:r>
            <a:r>
              <a:rPr lang="fr-FR" dirty="0" err="1"/>
              <a:t>Dié</a:t>
            </a:r>
            <a:r>
              <a:rPr lang="fr-FR" dirty="0"/>
              <a:t>), Geneviève (Nancy), Françoise (Lille), Jean-Pierre (Bordeaux),</a:t>
            </a:r>
          </a:p>
          <a:p>
            <a:r>
              <a:rPr lang="fr-FR" dirty="0"/>
              <a:t>Bernadette (aumônerie nationale), Christine (déléguée nationale), François (Nîmes-Avignon)</a:t>
            </a:r>
          </a:p>
          <a:p>
            <a:r>
              <a:rPr lang="fr-FR" dirty="0"/>
              <a:t>Sœur Marie-Madeleine (bibliste) https://</a:t>
            </a:r>
            <a:r>
              <a:rPr lang="fr-FR" dirty="0" err="1"/>
              <a:t>www.benedictines-ste-bathilde.fr</a:t>
            </a:r>
            <a:r>
              <a:rPr lang="fr-FR" dirty="0"/>
              <a:t>/les-</a:t>
            </a:r>
            <a:r>
              <a:rPr lang="fr-FR" dirty="0" err="1"/>
              <a:t>monasteres</a:t>
            </a:r>
            <a:r>
              <a:rPr lang="fr-FR" dirty="0"/>
              <a:t>/</a:t>
            </a:r>
            <a:r>
              <a:rPr lang="fr-FR" dirty="0" err="1"/>
              <a:t>monastere</a:t>
            </a:r>
            <a:r>
              <a:rPr lang="fr-FR" dirty="0"/>
              <a:t>-de-</a:t>
            </a:r>
            <a:r>
              <a:rPr lang="fr-FR" dirty="0" err="1"/>
              <a:t>vanves</a:t>
            </a:r>
            <a:r>
              <a:rPr lang="fr-FR" dirty="0"/>
              <a:t>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DFE221-D46D-8D4B-841D-C4629356E6AC}"/>
              </a:ext>
            </a:extLst>
          </p:cNvPr>
          <p:cNvSpPr txBox="1"/>
          <p:nvPr/>
        </p:nvSpPr>
        <p:spPr>
          <a:xfrm>
            <a:off x="280931" y="2218968"/>
            <a:ext cx="4063133" cy="1015663"/>
          </a:xfrm>
          <a:prstGeom prst="rect">
            <a:avLst/>
          </a:prstGeom>
          <a:gradFill>
            <a:gsLst>
              <a:gs pos="7000">
                <a:srgbClr val="E29387">
                  <a:alpha val="34883"/>
                </a:srgbClr>
              </a:gs>
              <a:gs pos="100000">
                <a:srgbClr val="9BFFE2">
                  <a:alpha val="21961"/>
                </a:srgb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fr-FR" sz="2000" dirty="0"/>
              <a:t>La vie est un hymne, chante-le</a:t>
            </a:r>
          </a:p>
          <a:p>
            <a:r>
              <a:rPr lang="fr-FR" sz="2000" dirty="0"/>
              <a:t>La vie est un combat, accepte-le</a:t>
            </a:r>
          </a:p>
          <a:p>
            <a:r>
              <a:rPr lang="fr-FR" sz="2000" dirty="0"/>
              <a:t>La vie est une tragédie, lutte avec 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ED96F8-E83E-A244-AF04-83FBC174659A}"/>
              </a:ext>
            </a:extLst>
          </p:cNvPr>
          <p:cNvSpPr txBox="1"/>
          <p:nvPr/>
        </p:nvSpPr>
        <p:spPr>
          <a:xfrm>
            <a:off x="4344064" y="1519728"/>
            <a:ext cx="3989914" cy="707886"/>
          </a:xfrm>
          <a:prstGeom prst="rect">
            <a:avLst/>
          </a:prstGeom>
          <a:gradFill>
            <a:gsLst>
              <a:gs pos="7000">
                <a:srgbClr val="E29387">
                  <a:alpha val="34883"/>
                </a:srgbClr>
              </a:gs>
              <a:gs pos="100000">
                <a:srgbClr val="9BFFE2">
                  <a:alpha val="21961"/>
                </a:srgb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fr-FR" sz="2000" dirty="0"/>
              <a:t>La vie est une promesse, tiens-la</a:t>
            </a:r>
          </a:p>
          <a:p>
            <a:r>
              <a:rPr lang="fr-FR" sz="2000" dirty="0"/>
              <a:t>La vie est tristesse, dépasse-la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A14633-E2CF-6A40-9D64-301C246FCD55}"/>
              </a:ext>
            </a:extLst>
          </p:cNvPr>
          <p:cNvSpPr txBox="1"/>
          <p:nvPr/>
        </p:nvSpPr>
        <p:spPr>
          <a:xfrm>
            <a:off x="7624435" y="680198"/>
            <a:ext cx="4226909" cy="707886"/>
          </a:xfrm>
          <a:prstGeom prst="rect">
            <a:avLst/>
          </a:prstGeom>
          <a:gradFill>
            <a:gsLst>
              <a:gs pos="7000">
                <a:srgbClr val="E29387">
                  <a:alpha val="34883"/>
                </a:srgbClr>
              </a:gs>
              <a:gs pos="100000">
                <a:srgbClr val="9BFFE2">
                  <a:alpha val="21961"/>
                </a:srgb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vie est amour, jouis-en</a:t>
            </a:r>
          </a:p>
          <a:p>
            <a:r>
              <a:rPr lang="fr-FR" sz="20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vie est un mystère, pénètre-le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758215-42CE-2348-B53F-422FB18EAFB1}"/>
              </a:ext>
            </a:extLst>
          </p:cNvPr>
          <p:cNvSpPr txBox="1"/>
          <p:nvPr/>
        </p:nvSpPr>
        <p:spPr>
          <a:xfrm>
            <a:off x="3034680" y="3606084"/>
            <a:ext cx="472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La vie est une aventure, ose-la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047914-2FEB-A845-9A2A-3F68F02CCA96}"/>
              </a:ext>
            </a:extLst>
          </p:cNvPr>
          <p:cNvSpPr txBox="1"/>
          <p:nvPr/>
        </p:nvSpPr>
        <p:spPr>
          <a:xfrm>
            <a:off x="8293362" y="2577426"/>
            <a:ext cx="3714997" cy="707886"/>
          </a:xfrm>
          <a:prstGeom prst="rect">
            <a:avLst/>
          </a:prstGeom>
          <a:gradFill>
            <a:gsLst>
              <a:gs pos="7000">
                <a:srgbClr val="E29387">
                  <a:alpha val="34883"/>
                </a:srgbClr>
              </a:gs>
              <a:gs pos="100000">
                <a:srgbClr val="9BFFE2">
                  <a:alpha val="21961"/>
                </a:srgb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fr-FR" sz="2000" dirty="0"/>
              <a:t>La vie est bonheur , mérite-le</a:t>
            </a:r>
          </a:p>
          <a:p>
            <a:r>
              <a:rPr lang="fr-FR" sz="2000" dirty="0"/>
              <a:t>La vie est la vie, défends-la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711F1C-543F-6345-BF15-2C906825C609}"/>
              </a:ext>
            </a:extLst>
          </p:cNvPr>
          <p:cNvSpPr txBox="1"/>
          <p:nvPr/>
        </p:nvSpPr>
        <p:spPr>
          <a:xfrm>
            <a:off x="9989976" y="3851436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Ste Mère Térésa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E9C6596B-9943-364E-84EC-23B235DC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5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4B7FB0-D699-1847-8A49-86586498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234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1" grpId="0"/>
      <p:bldP spid="11" grpId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AAEAEB-CB3D-7B48-9265-EC62ADC7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E287BC-595D-4249-A5B6-736995838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C4D5F0-EBD3-FB4B-B400-896A7427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218" y="0"/>
            <a:ext cx="2188782" cy="19337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7E7480-FFA6-B043-8CBA-26361A6035A5}"/>
              </a:ext>
            </a:extLst>
          </p:cNvPr>
          <p:cNvSpPr txBox="1"/>
          <p:nvPr/>
        </p:nvSpPr>
        <p:spPr>
          <a:xfrm>
            <a:off x="3568771" y="2678676"/>
            <a:ext cx="504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all" dirty="0"/>
              <a:t>Merci de votre attention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ED5F5AF3-7C51-9445-8ED8-1BB19E87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243A8B-398D-6A44-939F-BE4B4C9F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643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2AA03D-2F07-654F-9DE7-C46ECCC9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00C233-265E-CF42-AC58-15C249504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E2FC59-E02B-9D44-9DFD-05AEA627E07A}"/>
              </a:ext>
            </a:extLst>
          </p:cNvPr>
          <p:cNvSpPr txBox="1"/>
          <p:nvPr/>
        </p:nvSpPr>
        <p:spPr>
          <a:xfrm>
            <a:off x="1401945" y="1007793"/>
            <a:ext cx="3469623" cy="707886"/>
          </a:xfrm>
          <a:prstGeom prst="rect">
            <a:avLst/>
          </a:prstGeom>
          <a:gradFill flip="none" rotWithShape="1">
            <a:gsLst>
              <a:gs pos="7000">
                <a:srgbClr val="E29387">
                  <a:alpha val="34883"/>
                </a:srgbClr>
              </a:gs>
              <a:gs pos="100000">
                <a:srgbClr val="9BFFE2">
                  <a:alpha val="21961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La vie est beauté, admire-la</a:t>
            </a:r>
          </a:p>
          <a:p>
            <a:pPr algn="ctr"/>
            <a:r>
              <a:rPr lang="fr-FR" sz="2000" dirty="0"/>
              <a:t>La vie est félicité, profite-en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743555-5D8F-174B-8B59-B86F256FA7F7}"/>
              </a:ext>
            </a:extLst>
          </p:cNvPr>
          <p:cNvSpPr txBox="1"/>
          <p:nvPr/>
        </p:nvSpPr>
        <p:spPr>
          <a:xfrm>
            <a:off x="7946860" y="1260719"/>
            <a:ext cx="3705519" cy="707886"/>
          </a:xfrm>
          <a:prstGeom prst="rect">
            <a:avLst/>
          </a:prstGeom>
          <a:gradFill>
            <a:gsLst>
              <a:gs pos="7000">
                <a:srgbClr val="E29387">
                  <a:alpha val="34883"/>
                </a:srgbClr>
              </a:gs>
              <a:gs pos="100000">
                <a:srgbClr val="9BFFE2">
                  <a:alpha val="21961"/>
                </a:srgb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entury" panose="02040604050505020304" pitchFamily="18" charset="0"/>
              </a:rPr>
              <a:t>La vie est un rêve, réalise-le</a:t>
            </a:r>
          </a:p>
          <a:p>
            <a:pPr algn="ctr"/>
            <a:r>
              <a:rPr lang="fr-FR" sz="2000" dirty="0">
                <a:latin typeface="Century" panose="02040604050505020304" pitchFamily="18" charset="0"/>
              </a:rPr>
              <a:t>La vie est un défi, relève-le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0116A7-90DC-C14F-AEF9-89B9F3976570}"/>
              </a:ext>
            </a:extLst>
          </p:cNvPr>
          <p:cNvSpPr txBox="1"/>
          <p:nvPr/>
        </p:nvSpPr>
        <p:spPr>
          <a:xfrm>
            <a:off x="4383691" y="2456304"/>
            <a:ext cx="4226909" cy="707886"/>
          </a:xfrm>
          <a:prstGeom prst="rect">
            <a:avLst/>
          </a:prstGeom>
          <a:gradFill>
            <a:gsLst>
              <a:gs pos="7000">
                <a:srgbClr val="E29387">
                  <a:alpha val="34883"/>
                </a:srgbClr>
              </a:gs>
              <a:gs pos="100000">
                <a:srgbClr val="9BFFE2">
                  <a:alpha val="21961"/>
                </a:srgb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latin typeface="Lucida Bright" panose="02040602050505020304" pitchFamily="18" charset="77"/>
              </a:rPr>
              <a:t>La vie est un devoir, fais-le </a:t>
            </a:r>
          </a:p>
          <a:p>
            <a:pPr algn="ctr"/>
            <a:r>
              <a:rPr lang="fr-FR" sz="2000" i="1" dirty="0">
                <a:latin typeface="Lucida Bright" panose="02040602050505020304" pitchFamily="18" charset="77"/>
              </a:rPr>
              <a:t>La vie est un jeu, joue-le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B9A6C5-9502-9448-9B53-5209754A1E17}"/>
              </a:ext>
            </a:extLst>
          </p:cNvPr>
          <p:cNvSpPr txBox="1"/>
          <p:nvPr/>
        </p:nvSpPr>
        <p:spPr>
          <a:xfrm>
            <a:off x="579639" y="3473495"/>
            <a:ext cx="4063133" cy="707886"/>
          </a:xfrm>
          <a:prstGeom prst="rect">
            <a:avLst/>
          </a:prstGeom>
          <a:gradFill>
            <a:gsLst>
              <a:gs pos="7000">
                <a:srgbClr val="E29387">
                  <a:alpha val="34883"/>
                </a:srgbClr>
              </a:gs>
              <a:gs pos="100000">
                <a:srgbClr val="9BFFE2">
                  <a:alpha val="21961"/>
                </a:srgb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</a:rPr>
              <a:t>La vie est précieuse, soigne-la bien</a:t>
            </a:r>
          </a:p>
          <a:p>
            <a:r>
              <a:rPr lang="fr-FR" sz="2000" dirty="0">
                <a:latin typeface="Cambria" panose="02040503050406030204" pitchFamily="18" charset="0"/>
              </a:rPr>
              <a:t>La vie est richesse, conserve-la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50C23F7-E680-A541-BC1C-030A43322084}"/>
              </a:ext>
            </a:extLst>
          </p:cNvPr>
          <p:cNvSpPr txBox="1"/>
          <p:nvPr/>
        </p:nvSpPr>
        <p:spPr>
          <a:xfrm>
            <a:off x="3884538" y="4517219"/>
            <a:ext cx="472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La vie est une aventure, ose-la</a:t>
            </a: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F05B4A85-0436-9A49-86B1-4E6BAF2B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DF73CC-5C0F-7F48-9092-7341923C9867}"/>
              </a:ext>
            </a:extLst>
          </p:cNvPr>
          <p:cNvSpPr txBox="1"/>
          <p:nvPr/>
        </p:nvSpPr>
        <p:spPr>
          <a:xfrm>
            <a:off x="8882797" y="5227949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Ste Mère Térésa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2506EE2-BB90-D240-9ED5-C748938A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0270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0" grpId="0"/>
      <p:bldP spid="20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CF34BE1-B4F7-2044-B060-A4894CEE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77EAAA-8C77-BB44-85A3-FE346B0D8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02E26A8-C201-BA48-B6ED-68F33B8F4872}"/>
              </a:ext>
            </a:extLst>
          </p:cNvPr>
          <p:cNvSpPr txBox="1"/>
          <p:nvPr/>
        </p:nvSpPr>
        <p:spPr>
          <a:xfrm>
            <a:off x="3340100" y="113356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« La vie est une aventure, ose-la !»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C9E663-5B37-724E-B7C5-99AF0A3E5BC9}"/>
              </a:ext>
            </a:extLst>
          </p:cNvPr>
          <p:cNvSpPr txBox="1"/>
          <p:nvPr/>
        </p:nvSpPr>
        <p:spPr>
          <a:xfrm>
            <a:off x="1175390" y="4888157"/>
            <a:ext cx="9841220" cy="830997"/>
          </a:xfrm>
          <a:prstGeom prst="rect">
            <a:avLst/>
          </a:prstGeom>
          <a:solidFill>
            <a:srgbClr val="99BAB9"/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« Je mets devant toi la vie ou la mort, la bénédiction ou la malédiction.</a:t>
            </a:r>
          </a:p>
          <a:p>
            <a:r>
              <a:rPr lang="fr-FR" sz="2400" dirty="0">
                <a:solidFill>
                  <a:schemeClr val="bg1"/>
                </a:solidFill>
              </a:rPr>
              <a:t>Choisis donc la vie, pour que vous viviez, toi et ta descendance, »(</a:t>
            </a:r>
            <a:r>
              <a:rPr lang="fr-FR" sz="2400" dirty="0" err="1">
                <a:solidFill>
                  <a:schemeClr val="bg1"/>
                </a:solidFill>
              </a:rPr>
              <a:t>Dt</a:t>
            </a:r>
            <a:r>
              <a:rPr lang="fr-FR" sz="2400" dirty="0">
                <a:solidFill>
                  <a:schemeClr val="bg1"/>
                </a:solidFill>
              </a:rPr>
              <a:t> 30,19)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DD17E9-1B79-244D-A31C-AFF1AA4FE7A7}"/>
              </a:ext>
            </a:extLst>
          </p:cNvPr>
          <p:cNvSpPr txBox="1"/>
          <p:nvPr/>
        </p:nvSpPr>
        <p:spPr>
          <a:xfrm>
            <a:off x="1401945" y="2429215"/>
            <a:ext cx="937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est le thème de la méditation 2022-2023 proposée par le Comité National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E93D3A-F9C5-244C-A7C4-B375F5747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4527145-5ED4-8A41-8C5E-84135B9C540C}"/>
              </a:ext>
            </a:extLst>
          </p:cNvPr>
          <p:cNvSpPr txBox="1"/>
          <p:nvPr/>
        </p:nvSpPr>
        <p:spPr>
          <a:xfrm>
            <a:off x="2203589" y="4384893"/>
            <a:ext cx="778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Nous pouvons mettre cette phrase en lien avec une du dernier discours de Moïse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F4BB9887-6F6B-7F43-BAD4-A4DFEA3F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0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EE11588-9197-0541-BDB4-BA1FE32C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69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654DC7-8DCC-7647-A203-A99A688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2321A1-4C5C-7F45-B7E4-F9EC63E93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27FD49-B7BC-F54A-B0B7-A71E10A224FA}"/>
              </a:ext>
            </a:extLst>
          </p:cNvPr>
          <p:cNvSpPr txBox="1"/>
          <p:nvPr/>
        </p:nvSpPr>
        <p:spPr>
          <a:xfrm>
            <a:off x="1326711" y="2101334"/>
            <a:ext cx="4248279" cy="400110"/>
          </a:xfrm>
          <a:prstGeom prst="rect">
            <a:avLst/>
          </a:prstGeom>
          <a:solidFill>
            <a:srgbClr val="CBBDCC">
              <a:alpha val="1973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La vie, une aventure? Quelle aventure?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CE049C-36B4-9249-B439-9DECCF55ECF5}"/>
              </a:ext>
            </a:extLst>
          </p:cNvPr>
          <p:cNvSpPr txBox="1"/>
          <p:nvPr/>
        </p:nvSpPr>
        <p:spPr>
          <a:xfrm>
            <a:off x="3953454" y="3156826"/>
            <a:ext cx="1906997" cy="400110"/>
          </a:xfrm>
          <a:prstGeom prst="rect">
            <a:avLst/>
          </a:prstGeom>
          <a:solidFill>
            <a:srgbClr val="CBBDCC">
              <a:alpha val="19768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Est-ce que j’ose?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4ABBEA-1024-654C-A22C-7EF8273E5EE6}"/>
              </a:ext>
            </a:extLst>
          </p:cNvPr>
          <p:cNvSpPr txBox="1"/>
          <p:nvPr/>
        </p:nvSpPr>
        <p:spPr>
          <a:xfrm>
            <a:off x="8301166" y="2860633"/>
            <a:ext cx="2803974" cy="400110"/>
          </a:xfrm>
          <a:prstGeom prst="rect">
            <a:avLst/>
          </a:prstGeom>
          <a:solidFill>
            <a:srgbClr val="CBBDCC">
              <a:alpha val="20152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Quels choix pour ma vie?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559C14-03F1-AA4A-AFD5-75628F296AF5}"/>
              </a:ext>
            </a:extLst>
          </p:cNvPr>
          <p:cNvSpPr txBox="1"/>
          <p:nvPr/>
        </p:nvSpPr>
        <p:spPr>
          <a:xfrm>
            <a:off x="5668524" y="1138335"/>
            <a:ext cx="3930884" cy="400110"/>
          </a:xfrm>
          <a:prstGeom prst="rect">
            <a:avLst/>
          </a:prstGeom>
          <a:solidFill>
            <a:srgbClr val="CBBDCC">
              <a:alpha val="2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Quel sens donner à ma vie? À la vie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E9BA6C-B48D-5D41-A56B-DD2D8361911D}"/>
              </a:ext>
            </a:extLst>
          </p:cNvPr>
          <p:cNvSpPr txBox="1"/>
          <p:nvPr/>
        </p:nvSpPr>
        <p:spPr>
          <a:xfrm>
            <a:off x="2592379" y="4665306"/>
            <a:ext cx="1313180" cy="400110"/>
          </a:xfrm>
          <a:prstGeom prst="rect">
            <a:avLst/>
          </a:prstGeom>
          <a:solidFill>
            <a:srgbClr val="CBBDCC">
              <a:alpha val="19768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Oser quoi?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86977A-1E4D-C245-ABFD-7658DC8BB69E}"/>
              </a:ext>
            </a:extLst>
          </p:cNvPr>
          <p:cNvSpPr txBox="1"/>
          <p:nvPr/>
        </p:nvSpPr>
        <p:spPr>
          <a:xfrm>
            <a:off x="6858549" y="4025872"/>
            <a:ext cx="2755242" cy="400110"/>
          </a:xfrm>
          <a:prstGeom prst="rect">
            <a:avLst/>
          </a:prstGeom>
          <a:solidFill>
            <a:srgbClr val="CBBDCC">
              <a:alpha val="19768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Oser avec qui? Pour qui?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3038116-DF1B-DE49-B752-A536A1EA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EEC626-6B24-9144-A19A-E4620BADC640}"/>
              </a:ext>
            </a:extLst>
          </p:cNvPr>
          <p:cNvSpPr txBox="1"/>
          <p:nvPr/>
        </p:nvSpPr>
        <p:spPr>
          <a:xfrm>
            <a:off x="2453515" y="768596"/>
            <a:ext cx="2420856" cy="400110"/>
          </a:xfrm>
          <a:prstGeom prst="rect">
            <a:avLst/>
          </a:prstGeom>
          <a:solidFill>
            <a:srgbClr val="CBBDCC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50800" dist="38100" algn="l" rotWithShape="0">
                    <a:schemeClr val="accent2">
                      <a:lumMod val="75000"/>
                      <a:alpha val="40000"/>
                    </a:schemeClr>
                  </a:outerShdw>
                </a:effectLst>
              </a:rPr>
              <a:t>Quelques questions…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11CB9E0-73D3-6142-9B72-87EF699D75C1}"/>
              </a:ext>
            </a:extLst>
          </p:cNvPr>
          <p:cNvSpPr txBox="1"/>
          <p:nvPr/>
        </p:nvSpPr>
        <p:spPr>
          <a:xfrm>
            <a:off x="7997275" y="5339443"/>
            <a:ext cx="3357009" cy="400110"/>
          </a:xfrm>
          <a:prstGeom prst="rect">
            <a:avLst/>
          </a:prstGeom>
          <a:solidFill>
            <a:srgbClr val="CBBDCC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Quelques apports de la Bible…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698C8B3B-E591-E348-8F67-E35F0784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6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1DFC3A-B997-714E-BE4E-0206B667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77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DEBCA0-E1FE-3A4C-8BE3-71369514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59F59F-0586-8B43-B214-659626E42A47}"/>
              </a:ext>
            </a:extLst>
          </p:cNvPr>
          <p:cNvSpPr txBox="1"/>
          <p:nvPr/>
        </p:nvSpPr>
        <p:spPr>
          <a:xfrm>
            <a:off x="2402181" y="654678"/>
            <a:ext cx="726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cap="all" dirty="0"/>
              <a:t>L'Appel d'Abraham : Ose l'Aventure !</a:t>
            </a:r>
            <a:r>
              <a:rPr lang="fr-FR" sz="3200" b="1" i="1" cap="all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301198-C3E4-BC40-920D-20514015DFC3}"/>
              </a:ext>
            </a:extLst>
          </p:cNvPr>
          <p:cNvSpPr txBox="1"/>
          <p:nvPr/>
        </p:nvSpPr>
        <p:spPr>
          <a:xfrm>
            <a:off x="1952604" y="2151984"/>
            <a:ext cx="816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« </a:t>
            </a:r>
            <a:r>
              <a:rPr lang="fr-FR" sz="1400" i="1" dirty="0"/>
              <a:t>12, 04 </a:t>
            </a:r>
            <a:r>
              <a:rPr lang="fr-FR" i="1" dirty="0"/>
              <a:t>Abram s’en alla, comme le Seigneur le lui avait dit, et Loth s’en alla avec lui. »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1B050B-C0BF-8C45-996B-58178081FF67}"/>
              </a:ext>
            </a:extLst>
          </p:cNvPr>
          <p:cNvSpPr txBox="1"/>
          <p:nvPr/>
        </p:nvSpPr>
        <p:spPr>
          <a:xfrm>
            <a:off x="964768" y="3761603"/>
            <a:ext cx="10138353" cy="461665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Qu’est-ce qui a commencé à bouger avant nous et que nous avons poursuivi…?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881D38-AD69-F04C-A164-C5400970C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877AA0-FA5F-9045-92A3-DCF436D3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190A1D9-5CBF-0B40-969D-4ECDCACD4E00}"/>
              </a:ext>
            </a:extLst>
          </p:cNvPr>
          <p:cNvSpPr txBox="1"/>
          <p:nvPr/>
        </p:nvSpPr>
        <p:spPr>
          <a:xfrm>
            <a:off x="0" y="4879883"/>
            <a:ext cx="12067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 Seigneur nous donne à tous cette envie d’aller de l’avant qu’a eue Abraham », même parmi les difficultés. </a:t>
            </a:r>
          </a:p>
          <a:p>
            <a:pPr algn="ctr"/>
            <a:r>
              <a:rPr lang="fr-FR" sz="2000" dirty="0"/>
              <a:t>Aller de l’avant, avec la certitude d’Abraham, la certitude que le Seigneur « m’a appelé́, qu’il m’a promis tant de belles choses, qu’il est avec moi » </a:t>
            </a:r>
            <a:r>
              <a:rPr lang="fr-FR" sz="1400" dirty="0"/>
              <a:t>Pape </a:t>
            </a:r>
            <a:r>
              <a:rPr lang="fr-FR" sz="1400" dirty="0" err="1"/>
              <a:t>Francçois</a:t>
            </a:r>
            <a:r>
              <a:rPr lang="fr-FR" sz="1400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835A7D-49A3-1B46-9092-48234D102387}"/>
              </a:ext>
            </a:extLst>
          </p:cNvPr>
          <p:cNvSpPr txBox="1"/>
          <p:nvPr/>
        </p:nvSpPr>
        <p:spPr>
          <a:xfrm>
            <a:off x="5033510" y="2901905"/>
            <a:ext cx="2000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Gn</a:t>
            </a:r>
            <a:r>
              <a:rPr lang="en-US" sz="2000" b="1" dirty="0"/>
              <a:t> 11, 31 – 12, 9</a:t>
            </a:r>
            <a:r>
              <a:rPr lang="fr-FR" sz="2000" b="1" dirty="0"/>
              <a:t>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148A1A2-290D-484E-84ED-6FE9E143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254DD3-23C2-954D-80E1-F219C229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119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AE462B3-23B7-2A44-BFB5-686D2BB1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B548BE-6034-A849-B905-E3652C7D4BAE}"/>
              </a:ext>
            </a:extLst>
          </p:cNvPr>
          <p:cNvSpPr txBox="1"/>
          <p:nvPr/>
        </p:nvSpPr>
        <p:spPr>
          <a:xfrm>
            <a:off x="3893855" y="796067"/>
            <a:ext cx="444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i="1" cap="all" dirty="0"/>
              <a:t>Il est où le Bonheur ? </a:t>
            </a:r>
            <a:endParaRPr lang="fr-FR" sz="3200" i="1" cap="all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B2F1A4-C211-1848-A151-A48710412997}"/>
              </a:ext>
            </a:extLst>
          </p:cNvPr>
          <p:cNvSpPr txBox="1"/>
          <p:nvPr/>
        </p:nvSpPr>
        <p:spPr>
          <a:xfrm>
            <a:off x="2842285" y="2145424"/>
            <a:ext cx="654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« </a:t>
            </a:r>
            <a:r>
              <a:rPr lang="fr-FR" sz="1400" i="1" dirty="0"/>
              <a:t>01</a:t>
            </a:r>
            <a:r>
              <a:rPr lang="fr-FR" i="1" dirty="0"/>
              <a:t> Heureux est l'homme qui n'entre pas au conseil des méchants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90C266-E0B0-E84D-A85B-80980BCEA7A2}"/>
              </a:ext>
            </a:extLst>
          </p:cNvPr>
          <p:cNvSpPr txBox="1"/>
          <p:nvPr/>
        </p:nvSpPr>
        <p:spPr>
          <a:xfrm>
            <a:off x="338974" y="3647646"/>
            <a:ext cx="11555210" cy="830997"/>
          </a:xfrm>
          <a:prstGeom prst="rect">
            <a:avLst/>
          </a:prstGeom>
          <a:solidFill>
            <a:srgbClr val="A7CBCB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Comment pouvons-nous suivre le psalmiste en proclamant les louanges de Dieu qui nous rend heureux?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AA87FF-1A15-264F-A030-D486D0EC1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6DA562-D9DF-C745-9869-F79FC7B7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684D79-F313-4B41-990D-B61F5CD2A0C0}"/>
              </a:ext>
            </a:extLst>
          </p:cNvPr>
          <p:cNvSpPr txBox="1"/>
          <p:nvPr/>
        </p:nvSpPr>
        <p:spPr>
          <a:xfrm>
            <a:off x="235001" y="5255656"/>
            <a:ext cx="1176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« Mais être dans la loi n’est pas être sous la loi. Être dans la loi, c’est l’accomplir, être sous la loi c’est en recevoir l’impulsion.</a:t>
            </a:r>
          </a:p>
          <a:p>
            <a:pPr algn="ctr"/>
            <a:r>
              <a:rPr lang="fr-FR" dirty="0"/>
              <a:t> Dans le premier cas c’est la liberté́ dans le second l’esclavage » Saint Augustin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462916-A299-764E-928E-2B1007754AE4}"/>
              </a:ext>
            </a:extLst>
          </p:cNvPr>
          <p:cNvSpPr txBox="1"/>
          <p:nvPr/>
        </p:nvSpPr>
        <p:spPr>
          <a:xfrm>
            <a:off x="5787002" y="2855208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/>
              <a:t>Ps 1</a:t>
            </a:r>
            <a:r>
              <a:rPr lang="fr-FR" sz="2000" b="1" dirty="0"/>
              <a:t>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EB63BD7-101B-5D47-9D9D-7E89096B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FD4B3F-6CD7-9141-BA84-29967CAB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08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C95D52E-F790-5443-B1B5-A5E311E9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99F587-8749-3843-ADCE-C4D533B02AE2}"/>
              </a:ext>
            </a:extLst>
          </p:cNvPr>
          <p:cNvSpPr txBox="1"/>
          <p:nvPr/>
        </p:nvSpPr>
        <p:spPr>
          <a:xfrm>
            <a:off x="2200392" y="1065963"/>
            <a:ext cx="785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i="1" cap="all" dirty="0"/>
              <a:t>Servir Dieu, un choix libre et personnel</a:t>
            </a:r>
            <a:endParaRPr lang="fr-FR" sz="3200" i="1" cap="all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5DB300-EAC1-EA4A-832A-966899DC006B}"/>
              </a:ext>
            </a:extLst>
          </p:cNvPr>
          <p:cNvSpPr txBox="1"/>
          <p:nvPr/>
        </p:nvSpPr>
        <p:spPr>
          <a:xfrm>
            <a:off x="1438164" y="2198003"/>
            <a:ext cx="938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« </a:t>
            </a:r>
            <a:r>
              <a:rPr lang="fr-FR" sz="1400" i="1" dirty="0"/>
              <a:t>16</a:t>
            </a:r>
            <a:r>
              <a:rPr lang="fr-FR" i="1" dirty="0"/>
              <a:t> Le peuple répondit : « Plutôt mourir que d’abandonner le Seigneur pour servir d’autres dieux !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0D2895-2114-5B46-9334-71BB9DE14206}"/>
              </a:ext>
            </a:extLst>
          </p:cNvPr>
          <p:cNvSpPr txBox="1"/>
          <p:nvPr/>
        </p:nvSpPr>
        <p:spPr>
          <a:xfrm>
            <a:off x="1689835" y="4300861"/>
            <a:ext cx="8879354" cy="461665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Comment osons-nous choisir, jour après jour, le Dieu de Jésus-Christ 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1B71A9-65F7-454F-B6F4-2EB229E87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8FC2EF-FBFD-FA4E-82AD-CF1446C7F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31E11D3-E497-2B45-9289-D46F84154FE5}"/>
              </a:ext>
            </a:extLst>
          </p:cNvPr>
          <p:cNvSpPr txBox="1"/>
          <p:nvPr/>
        </p:nvSpPr>
        <p:spPr>
          <a:xfrm>
            <a:off x="2059199" y="5282141"/>
            <a:ext cx="814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Le peuple d’Israël ose l’aventure de la gratitude et fait choix de la fidélité au Seigneur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B4BFCC-0A85-AF44-BCCD-F51F587A71B7}"/>
              </a:ext>
            </a:extLst>
          </p:cNvPr>
          <p:cNvSpPr txBox="1"/>
          <p:nvPr/>
        </p:nvSpPr>
        <p:spPr>
          <a:xfrm>
            <a:off x="5331056" y="2964137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Jos 24, 14-25</a:t>
            </a:r>
            <a:r>
              <a:rPr lang="fr-FR" sz="2000" b="1" dirty="0"/>
              <a:t>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58273D8-7F4D-2D49-B6E3-C611CD6C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4B104FB-590B-BD4D-ADD2-CDCEC30C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93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A04385-25C9-E243-A86C-EECE2408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DFF7E9-4458-5544-91D0-33734EDB0512}"/>
              </a:ext>
            </a:extLst>
          </p:cNvPr>
          <p:cNvSpPr txBox="1"/>
          <p:nvPr/>
        </p:nvSpPr>
        <p:spPr>
          <a:xfrm>
            <a:off x="3559249" y="720000"/>
            <a:ext cx="579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i="1" cap="all" dirty="0"/>
              <a:t>En marche pour l’aventure !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3A944A-DA28-EA4F-8D9C-761802CED697}"/>
              </a:ext>
            </a:extLst>
          </p:cNvPr>
          <p:cNvSpPr txBox="1"/>
          <p:nvPr/>
        </p:nvSpPr>
        <p:spPr>
          <a:xfrm>
            <a:off x="1919378" y="2371350"/>
            <a:ext cx="907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« </a:t>
            </a:r>
            <a:r>
              <a:rPr lang="fr-FR" sz="1400" i="1" dirty="0"/>
              <a:t>12</a:t>
            </a:r>
            <a:r>
              <a:rPr lang="fr-FR" i="1" dirty="0"/>
              <a:t> Réjouissez-vous, soyez dans l’allégresse, car votre récompense est grande dans les cieux ! »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EFF7EB-77C9-9E48-B62F-0EE7997C2E9B}"/>
              </a:ext>
            </a:extLst>
          </p:cNvPr>
          <p:cNvSpPr txBox="1"/>
          <p:nvPr/>
        </p:nvSpPr>
        <p:spPr>
          <a:xfrm>
            <a:off x="2182462" y="4179183"/>
            <a:ext cx="8550354" cy="369332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Pouvons-nous partager un moment où nous-même avons vécu ou vivons une Béatitude?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186329-007D-9B41-821F-6AAB1CDB5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013C57-1DCE-7249-9E5A-05FC78AE1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CD496DC-9F70-9F49-B4F8-DF3353BBE468}"/>
              </a:ext>
            </a:extLst>
          </p:cNvPr>
          <p:cNvSpPr txBox="1"/>
          <p:nvPr/>
        </p:nvSpPr>
        <p:spPr>
          <a:xfrm>
            <a:off x="5823491" y="3254644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Mt 5,1-12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25DD08-30EC-5A4A-9F96-FA5A6DA16DA3}"/>
              </a:ext>
            </a:extLst>
          </p:cNvPr>
          <p:cNvSpPr txBox="1"/>
          <p:nvPr/>
        </p:nvSpPr>
        <p:spPr>
          <a:xfrm>
            <a:off x="2872362" y="5062477"/>
            <a:ext cx="7170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Jésus nous propose l’aventure de la vie difficile, humble mais droite et </a:t>
            </a:r>
          </a:p>
          <a:p>
            <a:pPr algn="ctr"/>
            <a:r>
              <a:rPr lang="fr-FR" dirty="0"/>
              <a:t>appelle à nous réjouir de notre récompense si l’on est blessé à cause de lui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0DD85452-3C86-0F43-90A1-A9C864FC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F43EB5F-37AD-7F4E-8F5A-A10EFCEB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3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DDA212-A631-BE42-B0ED-543A405A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654-69DE-5744-A192-E6D199ECAB56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731B53-C4AF-FD4C-A26E-6AA72AF7B48B}"/>
              </a:ext>
            </a:extLst>
          </p:cNvPr>
          <p:cNvSpPr txBox="1"/>
          <p:nvPr/>
        </p:nvSpPr>
        <p:spPr>
          <a:xfrm>
            <a:off x="2817511" y="838586"/>
            <a:ext cx="676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cap="all" dirty="0"/>
              <a:t>« Osons les Noces de l'Alliance ! »</a:t>
            </a:r>
            <a:r>
              <a:rPr lang="fr-FR" sz="3200" b="1" i="1" cap="all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61E8F9-87E3-0248-BEE5-898F3B2D20F5}"/>
              </a:ext>
            </a:extLst>
          </p:cNvPr>
          <p:cNvSpPr txBox="1"/>
          <p:nvPr/>
        </p:nvSpPr>
        <p:spPr>
          <a:xfrm>
            <a:off x="-116024" y="2245818"/>
            <a:ext cx="1248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« </a:t>
            </a:r>
            <a:r>
              <a:rPr lang="fr-FR" sz="1400" i="1" dirty="0"/>
              <a:t>21</a:t>
            </a:r>
            <a:r>
              <a:rPr lang="fr-FR" i="1" dirty="0"/>
              <a:t> Je ferai de toi mon épouse pour toujours, je ferai de toi mon épouse dans la justice et le droit, dans la fidélité et la tendresse ; »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494A86-9F5D-2F45-B39F-E6352FF9AB95}"/>
              </a:ext>
            </a:extLst>
          </p:cNvPr>
          <p:cNvSpPr txBox="1"/>
          <p:nvPr/>
        </p:nvSpPr>
        <p:spPr>
          <a:xfrm>
            <a:off x="2075320" y="4003485"/>
            <a:ext cx="8252580" cy="461665"/>
          </a:xfrm>
          <a:prstGeom prst="rect">
            <a:avLst/>
          </a:prstGeom>
          <a:solidFill>
            <a:srgbClr val="A7CBC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A quelle Alliance nouvelle Dieu s'engage t'il et nous engage-t-Il ?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C35C0D-F97B-E447-9C60-9D9D3A9D2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249768"/>
            <a:ext cx="1080000" cy="643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8D97B2-1247-EE44-9B54-1398041E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55" y="0"/>
            <a:ext cx="814945" cy="7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FA30A50-9C0B-6246-8DE8-9B025930EE82}"/>
              </a:ext>
            </a:extLst>
          </p:cNvPr>
          <p:cNvSpPr txBox="1"/>
          <p:nvPr/>
        </p:nvSpPr>
        <p:spPr>
          <a:xfrm>
            <a:off x="1216912" y="5287607"/>
            <a:ext cx="996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Le prophète Osée symbolise la relation de Dieu avec son peuple par sa relation avec son épouse infidèle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526513-AF2B-9742-9FE8-6C97D2C6111F}"/>
              </a:ext>
            </a:extLst>
          </p:cNvPr>
          <p:cNvSpPr txBox="1"/>
          <p:nvPr/>
        </p:nvSpPr>
        <p:spPr>
          <a:xfrm>
            <a:off x="5391933" y="2998358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Osée 2, 16-25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4298E1A-5016-2F44-A444-93F3032A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28" y="6356349"/>
            <a:ext cx="3865535" cy="365125"/>
          </a:xfrm>
        </p:spPr>
        <p:txBody>
          <a:bodyPr/>
          <a:lstStyle/>
          <a:p>
            <a:r>
              <a:rPr lang="fr-FR" dirty="0"/>
              <a:t>2022-2023.Méditation de la parole de Dieu sur le thème de La vie est une aventure. Ose la !</a:t>
            </a:r>
          </a:p>
        </p:txBody>
      </p:sp>
      <p:pic>
        <p:nvPicPr>
          <p:cNvPr id="1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70CE85-47C8-B843-BD7C-4476D3276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3938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29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1892</Words>
  <Application>Microsoft Office PowerPoint</Application>
  <PresentationFormat>Grand écran</PresentationFormat>
  <Paragraphs>151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Century</vt:lpstr>
      <vt:lpstr>Helvetica Neue</vt:lpstr>
      <vt:lpstr>Lucida Bright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DESMOULIERE</dc:creator>
  <cp:lastModifiedBy>Christine Bitouzet</cp:lastModifiedBy>
  <cp:revision>118</cp:revision>
  <dcterms:created xsi:type="dcterms:W3CDTF">2021-02-23T20:51:59Z</dcterms:created>
  <dcterms:modified xsi:type="dcterms:W3CDTF">2022-03-09T08:17:26Z</dcterms:modified>
</cp:coreProperties>
</file>