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notesMasterIdLst>
    <p:notesMasterId r:id="rId17"/>
  </p:notesMasterIdLst>
  <p:sldIdLst>
    <p:sldId id="280" r:id="rId2"/>
    <p:sldId id="285" r:id="rId3"/>
    <p:sldId id="281" r:id="rId4"/>
    <p:sldId id="289" r:id="rId5"/>
    <p:sldId id="283" r:id="rId6"/>
    <p:sldId id="302" r:id="rId7"/>
    <p:sldId id="300" r:id="rId8"/>
    <p:sldId id="303" r:id="rId9"/>
    <p:sldId id="286" r:id="rId10"/>
    <p:sldId id="305" r:id="rId11"/>
    <p:sldId id="301" r:id="rId12"/>
    <p:sldId id="306" r:id="rId13"/>
    <p:sldId id="292" r:id="rId14"/>
    <p:sldId id="307" r:id="rId15"/>
    <p:sldId id="308" r:id="rId16"/>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grenet" initials="kg" lastIdx="6" clrIdx="0">
    <p:extLst>
      <p:ext uri="{19B8F6BF-5375-455C-9EA6-DF929625EA0E}">
        <p15:presenceInfo xmlns:p15="http://schemas.microsoft.com/office/powerpoint/2012/main" userId="karine grenet" providerId="None"/>
      </p:ext>
    </p:extLst>
  </p:cmAuthor>
  <p:cmAuthor id="2" name="DELUZET Marc (ENGIE SA)" initials="DM(S" lastIdx="6" clrIdx="1">
    <p:extLst>
      <p:ext uri="{19B8F6BF-5375-455C-9EA6-DF929625EA0E}">
        <p15:presenceInfo xmlns:p15="http://schemas.microsoft.com/office/powerpoint/2012/main" userId="S::EFC589@engie.com::c4e8bd10-4ce7-454a-a03b-462e25df8d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F7D2B-CCEB-B14E-8EA4-F37B207819E0}" v="20" dt="2019-07-09T17:15:28.32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38" autoAdjust="0"/>
    <p:restoredTop sz="94660"/>
  </p:normalViewPr>
  <p:slideViewPr>
    <p:cSldViewPr snapToGrid="0" showGuides="1">
      <p:cViewPr varScale="1">
        <p:scale>
          <a:sx n="76" d="100"/>
          <a:sy n="76" d="100"/>
        </p:scale>
        <p:origin x="492"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707"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Moulins" userId="0cd5da6c6ee773f4" providerId="LiveId" clId="{035F7D2B-CCEB-B14E-8EA4-F37B207819E0}"/>
    <pc:docChg chg="undo custSel addSld delSld modSld">
      <pc:chgData name="Marie Moulins" userId="0cd5da6c6ee773f4" providerId="LiveId" clId="{035F7D2B-CCEB-B14E-8EA4-F37B207819E0}" dt="2019-07-09T17:15:37.423" v="87" actId="1076"/>
      <pc:docMkLst>
        <pc:docMk/>
      </pc:docMkLst>
      <pc:sldChg chg="add del">
        <pc:chgData name="Marie Moulins" userId="0cd5da6c6ee773f4" providerId="LiveId" clId="{035F7D2B-CCEB-B14E-8EA4-F37B207819E0}" dt="2019-07-09T17:15:01.660" v="81"/>
        <pc:sldMkLst>
          <pc:docMk/>
          <pc:sldMk cId="4225060067" sldId="256"/>
        </pc:sldMkLst>
      </pc:sldChg>
      <pc:sldChg chg="modSp">
        <pc:chgData name="Marie Moulins" userId="0cd5da6c6ee773f4" providerId="LiveId" clId="{035F7D2B-CCEB-B14E-8EA4-F37B207819E0}" dt="2019-07-09T16:28:13.601" v="75" actId="108"/>
        <pc:sldMkLst>
          <pc:docMk/>
          <pc:sldMk cId="1849370414" sldId="281"/>
        </pc:sldMkLst>
        <pc:spChg chg="mod">
          <ac:chgData name="Marie Moulins" userId="0cd5da6c6ee773f4" providerId="LiveId" clId="{035F7D2B-CCEB-B14E-8EA4-F37B207819E0}" dt="2019-07-09T16:28:13.601" v="75" actId="108"/>
          <ac:spMkLst>
            <pc:docMk/>
            <pc:sldMk cId="1849370414" sldId="281"/>
            <ac:spMk id="2" creationId="{00000000-0000-0000-0000-000000000000}"/>
          </ac:spMkLst>
        </pc:spChg>
      </pc:sldChg>
      <pc:sldChg chg="modSp">
        <pc:chgData name="Marie Moulins" userId="0cd5da6c6ee773f4" providerId="LiveId" clId="{035F7D2B-CCEB-B14E-8EA4-F37B207819E0}" dt="2019-07-09T16:26:24.599" v="57" actId="207"/>
        <pc:sldMkLst>
          <pc:docMk/>
          <pc:sldMk cId="3941549920" sldId="283"/>
        </pc:sldMkLst>
        <pc:spChg chg="mod">
          <ac:chgData name="Marie Moulins" userId="0cd5da6c6ee773f4" providerId="LiveId" clId="{035F7D2B-CCEB-B14E-8EA4-F37B207819E0}" dt="2019-07-09T16:26:24.599" v="57" actId="207"/>
          <ac:spMkLst>
            <pc:docMk/>
            <pc:sldMk cId="3941549920" sldId="283"/>
            <ac:spMk id="3" creationId="{B7667A65-5A44-491D-9446-CD344E164F62}"/>
          </ac:spMkLst>
        </pc:spChg>
      </pc:sldChg>
      <pc:sldChg chg="addSp delSp modSp delCm">
        <pc:chgData name="Marie Moulins" userId="0cd5da6c6ee773f4" providerId="LiveId" clId="{035F7D2B-CCEB-B14E-8EA4-F37B207819E0}" dt="2019-07-09T17:15:37.423" v="87" actId="1076"/>
        <pc:sldMkLst>
          <pc:docMk/>
          <pc:sldMk cId="3761488520" sldId="285"/>
        </pc:sldMkLst>
        <pc:picChg chg="add mod">
          <ac:chgData name="Marie Moulins" userId="0cd5da6c6ee773f4" providerId="LiveId" clId="{035F7D2B-CCEB-B14E-8EA4-F37B207819E0}" dt="2019-07-09T17:15:37.423" v="87" actId="1076"/>
          <ac:picMkLst>
            <pc:docMk/>
            <pc:sldMk cId="3761488520" sldId="285"/>
            <ac:picMk id="3" creationId="{7C5C2DC1-CAE6-824C-919E-40A50EB032B6}"/>
          </ac:picMkLst>
        </pc:picChg>
        <pc:picChg chg="del">
          <ac:chgData name="Marie Moulins" userId="0cd5da6c6ee773f4" providerId="LiveId" clId="{035F7D2B-CCEB-B14E-8EA4-F37B207819E0}" dt="2019-07-09T16:46:53.445" v="79" actId="478"/>
          <ac:picMkLst>
            <pc:docMk/>
            <pc:sldMk cId="3761488520" sldId="285"/>
            <ac:picMk id="11" creationId="{94B51BA9-2FC0-4FC8-990F-AC73B3009194}"/>
          </ac:picMkLst>
        </pc:picChg>
      </pc:sldChg>
      <pc:sldChg chg="modSp">
        <pc:chgData name="Marie Moulins" userId="0cd5da6c6ee773f4" providerId="LiveId" clId="{035F7D2B-CCEB-B14E-8EA4-F37B207819E0}" dt="2019-07-09T16:26:38.325" v="58" actId="207"/>
        <pc:sldMkLst>
          <pc:docMk/>
          <pc:sldMk cId="1323925020" sldId="286"/>
        </pc:sldMkLst>
        <pc:spChg chg="mod">
          <ac:chgData name="Marie Moulins" userId="0cd5da6c6ee773f4" providerId="LiveId" clId="{035F7D2B-CCEB-B14E-8EA4-F37B207819E0}" dt="2019-07-09T16:26:38.325" v="58" actId="207"/>
          <ac:spMkLst>
            <pc:docMk/>
            <pc:sldMk cId="1323925020" sldId="286"/>
            <ac:spMk id="2" creationId="{1F38BDA2-4EDA-49D6-B837-8E7F18F43040}"/>
          </ac:spMkLst>
        </pc:spChg>
      </pc:sldChg>
      <pc:sldChg chg="modSp">
        <pc:chgData name="Marie Moulins" userId="0cd5da6c6ee773f4" providerId="LiveId" clId="{035F7D2B-CCEB-B14E-8EA4-F37B207819E0}" dt="2019-07-09T16:27:36.076" v="72" actId="207"/>
        <pc:sldMkLst>
          <pc:docMk/>
          <pc:sldMk cId="1378152074" sldId="292"/>
        </pc:sldMkLst>
        <pc:spChg chg="mod">
          <ac:chgData name="Marie Moulins" userId="0cd5da6c6ee773f4" providerId="LiveId" clId="{035F7D2B-CCEB-B14E-8EA4-F37B207819E0}" dt="2019-07-09T16:27:36.076" v="72" actId="207"/>
          <ac:spMkLst>
            <pc:docMk/>
            <pc:sldMk cId="1378152074" sldId="292"/>
            <ac:spMk id="6" creationId="{00000000-0000-0000-0000-000000000000}"/>
          </ac:spMkLst>
        </pc:spChg>
      </pc:sldChg>
      <pc:sldChg chg="modSp delCm">
        <pc:chgData name="Marie Moulins" userId="0cd5da6c6ee773f4" providerId="LiveId" clId="{035F7D2B-CCEB-B14E-8EA4-F37B207819E0}" dt="2019-07-09T16:25:32.590" v="51" actId="207"/>
        <pc:sldMkLst>
          <pc:docMk/>
          <pc:sldMk cId="623507462" sldId="300"/>
        </pc:sldMkLst>
        <pc:spChg chg="mod">
          <ac:chgData name="Marie Moulins" userId="0cd5da6c6ee773f4" providerId="LiveId" clId="{035F7D2B-CCEB-B14E-8EA4-F37B207819E0}" dt="2019-07-09T16:25:32.590" v="51" actId="207"/>
          <ac:spMkLst>
            <pc:docMk/>
            <pc:sldMk cId="623507462" sldId="300"/>
            <ac:spMk id="3" creationId="{00000000-0000-0000-0000-000000000000}"/>
          </ac:spMkLst>
        </pc:spChg>
      </pc:sldChg>
      <pc:sldChg chg="modSp">
        <pc:chgData name="Marie Moulins" userId="0cd5da6c6ee773f4" providerId="LiveId" clId="{035F7D2B-CCEB-B14E-8EA4-F37B207819E0}" dt="2019-07-09T16:27:14.298" v="69" actId="207"/>
        <pc:sldMkLst>
          <pc:docMk/>
          <pc:sldMk cId="1349096487" sldId="301"/>
        </pc:sldMkLst>
        <pc:spChg chg="mod">
          <ac:chgData name="Marie Moulins" userId="0cd5da6c6ee773f4" providerId="LiveId" clId="{035F7D2B-CCEB-B14E-8EA4-F37B207819E0}" dt="2019-07-09T16:27:14.298" v="69" actId="207"/>
          <ac:spMkLst>
            <pc:docMk/>
            <pc:sldMk cId="1349096487" sldId="301"/>
            <ac:spMk id="3" creationId="{B7667A65-5A44-491D-9446-CD344E164F62}"/>
          </ac:spMkLst>
        </pc:spChg>
      </pc:sldChg>
      <pc:sldChg chg="modSp">
        <pc:chgData name="Marie Moulins" userId="0cd5da6c6ee773f4" providerId="LiveId" clId="{035F7D2B-CCEB-B14E-8EA4-F37B207819E0}" dt="2019-07-09T16:24:25.950" v="12" actId="207"/>
        <pc:sldMkLst>
          <pc:docMk/>
          <pc:sldMk cId="1669743529" sldId="302"/>
        </pc:sldMkLst>
        <pc:spChg chg="mod">
          <ac:chgData name="Marie Moulins" userId="0cd5da6c6ee773f4" providerId="LiveId" clId="{035F7D2B-CCEB-B14E-8EA4-F37B207819E0}" dt="2019-07-09T16:24:25.950" v="12" actId="207"/>
          <ac:spMkLst>
            <pc:docMk/>
            <pc:sldMk cId="1669743529" sldId="302"/>
            <ac:spMk id="3" creationId="{00000000-0000-0000-0000-000000000000}"/>
          </ac:spMkLst>
        </pc:spChg>
      </pc:sldChg>
      <pc:sldChg chg="modSp">
        <pc:chgData name="Marie Moulins" userId="0cd5da6c6ee773f4" providerId="LiveId" clId="{035F7D2B-CCEB-B14E-8EA4-F37B207819E0}" dt="2019-07-09T16:26:49.994" v="59" actId="207"/>
        <pc:sldMkLst>
          <pc:docMk/>
          <pc:sldMk cId="490585950" sldId="305"/>
        </pc:sldMkLst>
        <pc:spChg chg="mod">
          <ac:chgData name="Marie Moulins" userId="0cd5da6c6ee773f4" providerId="LiveId" clId="{035F7D2B-CCEB-B14E-8EA4-F37B207819E0}" dt="2019-07-09T16:26:49.994" v="59" actId="207"/>
          <ac:spMkLst>
            <pc:docMk/>
            <pc:sldMk cId="490585950" sldId="305"/>
            <ac:spMk id="3" creationId="{00000000-0000-0000-0000-000000000000}"/>
          </ac:spMkLst>
        </pc:spChg>
      </pc:sldChg>
      <pc:sldChg chg="modSp">
        <pc:chgData name="Marie Moulins" userId="0cd5da6c6ee773f4" providerId="LiveId" clId="{035F7D2B-CCEB-B14E-8EA4-F37B207819E0}" dt="2019-07-09T16:27:29.808" v="71" actId="207"/>
        <pc:sldMkLst>
          <pc:docMk/>
          <pc:sldMk cId="3123409132" sldId="306"/>
        </pc:sldMkLst>
        <pc:spChg chg="mod">
          <ac:chgData name="Marie Moulins" userId="0cd5da6c6ee773f4" providerId="LiveId" clId="{035F7D2B-CCEB-B14E-8EA4-F37B207819E0}" dt="2019-07-09T16:27:29.808" v="71" actId="207"/>
          <ac:spMkLst>
            <pc:docMk/>
            <pc:sldMk cId="3123409132" sldId="306"/>
            <ac:spMk id="3" creationId="{00000000-0000-0000-0000-000000000000}"/>
          </ac:spMkLst>
        </pc:spChg>
      </pc:sldChg>
      <pc:sldChg chg="modSp">
        <pc:chgData name="Marie Moulins" userId="0cd5da6c6ee773f4" providerId="LiveId" clId="{035F7D2B-CCEB-B14E-8EA4-F37B207819E0}" dt="2019-07-09T16:27:48.244" v="73" actId="207"/>
        <pc:sldMkLst>
          <pc:docMk/>
          <pc:sldMk cId="1032740306" sldId="308"/>
        </pc:sldMkLst>
        <pc:spChg chg="mod">
          <ac:chgData name="Marie Moulins" userId="0cd5da6c6ee773f4" providerId="LiveId" clId="{035F7D2B-CCEB-B14E-8EA4-F37B207819E0}" dt="2019-07-09T16:27:48.244" v="73" actId="207"/>
          <ac:spMkLst>
            <pc:docMk/>
            <pc:sldMk cId="1032740306" sldId="30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0C80216-EAE4-4706-9477-184B93DBCF4B}" type="datetimeFigureOut">
              <a:rPr lang="fr-FR" smtClean="0"/>
              <a:t>11/09/2019</a:t>
            </a:fld>
            <a:endParaRPr lang="fr-FR"/>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fr-FR"/>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6B9BD54-6BEA-40A0-AD6D-4FB3273863D0}" type="slidenum">
              <a:rPr lang="fr-FR" smtClean="0"/>
              <a:t>‹N°›</a:t>
            </a:fld>
            <a:endParaRPr lang="fr-FR"/>
          </a:p>
        </p:txBody>
      </p:sp>
    </p:spTree>
    <p:extLst>
      <p:ext uri="{BB962C8B-B14F-4D97-AF65-F5344CB8AC3E}">
        <p14:creationId xmlns:p14="http://schemas.microsoft.com/office/powerpoint/2010/main" val="293275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506413"/>
            <a:ext cx="6013450" cy="3382962"/>
          </a:xfrm>
        </p:spPr>
      </p:sp>
      <p:sp>
        <p:nvSpPr>
          <p:cNvPr id="3" name="Espace réservé des notes 2"/>
          <p:cNvSpPr>
            <a:spLocks noGrp="1"/>
          </p:cNvSpPr>
          <p:nvPr>
            <p:ph type="body" idx="1"/>
          </p:nvPr>
        </p:nvSpPr>
        <p:spPr>
          <a:xfrm>
            <a:off x="240595" y="4094047"/>
            <a:ext cx="6496049" cy="5170868"/>
          </a:xfrm>
        </p:spPr>
        <p:txBody>
          <a:bodyPr/>
          <a:lstStyle/>
          <a:p>
            <a:r>
              <a:rPr lang="fr-FR" dirty="0"/>
              <a:t>En 2016 le patrimoine immobilier de l’ACI était  Constitués de 4 appartements  en pleine propriété situés rue François PONSARD 75116 PARIS , l’ensemble construit en 1973 est évalué à environ 4,7 Millions d’Euros.</a:t>
            </a:r>
          </a:p>
          <a:p>
            <a:endParaRPr lang="fr-FR" dirty="0"/>
          </a:p>
          <a:p>
            <a:r>
              <a:rPr lang="fr-FR" dirty="0"/>
              <a:t>Trois appartements de rapport loués  un appartement 2 pièces., un studio situés au 3bis et 1 appartement de 3 pièces de 84 m² situé au 5 et loué à un cabinet de kiné</a:t>
            </a:r>
          </a:p>
          <a:p>
            <a:r>
              <a:rPr lang="fr-FR" dirty="0"/>
              <a:t>Le siège 525 m²</a:t>
            </a:r>
          </a:p>
          <a:p>
            <a:endParaRPr lang="fr-FR" dirty="0"/>
          </a:p>
          <a:p>
            <a:r>
              <a:rPr lang="fr-FR" b="1" dirty="0"/>
              <a:t>Un  groupe de travail a mandaté par le Comité national et animé par Guy Rossi trésorier national, a été chargé de définir la politique immobilière de l’ACI. </a:t>
            </a:r>
          </a:p>
          <a:p>
            <a:r>
              <a:rPr lang="fr-FR" sz="1100" i="1" dirty="0"/>
              <a:t>Guy Rossi, trésorier national, </a:t>
            </a:r>
          </a:p>
          <a:p>
            <a:r>
              <a:rPr lang="fr-FR" sz="1100" i="1" dirty="0"/>
              <a:t>François </a:t>
            </a:r>
            <a:r>
              <a:rPr lang="fr-FR" sz="1100" i="1" dirty="0" err="1"/>
              <a:t>Charmet</a:t>
            </a:r>
            <a:r>
              <a:rPr lang="fr-FR" sz="1100" i="1" dirty="0"/>
              <a:t>, DTF Bordeaux et agent immobilier,</a:t>
            </a:r>
          </a:p>
          <a:p>
            <a:r>
              <a:rPr lang="fr-FR" sz="1100" i="1" dirty="0"/>
              <a:t>Alain Mercier, ancien CDT de St Etienne et maître d’œuvre,</a:t>
            </a:r>
          </a:p>
          <a:p>
            <a:r>
              <a:rPr lang="fr-FR" sz="1100" i="1" dirty="0"/>
              <a:t>Brigitte </a:t>
            </a:r>
            <a:r>
              <a:rPr lang="fr-FR" sz="1100" i="1" dirty="0" err="1"/>
              <a:t>Navail</a:t>
            </a:r>
            <a:r>
              <a:rPr lang="fr-FR" sz="1100" i="1" dirty="0"/>
              <a:t>, Déléguée générale </a:t>
            </a:r>
          </a:p>
          <a:p>
            <a:r>
              <a:rPr lang="fr-FR" sz="1100" i="1" dirty="0"/>
              <a:t>Dominique Le Dauphin, chargée de missions administratives, avec expérience en immobilier</a:t>
            </a:r>
          </a:p>
          <a:p>
            <a:endParaRPr lang="fr-FR" dirty="0">
              <a:ea typeface="Calibri" panose="020F0502020204030204" pitchFamily="34" charset="0"/>
              <a:cs typeface="Arial" panose="020B0604020202020204" pitchFamily="34" charset="0"/>
            </a:endParaRPr>
          </a:p>
          <a:p>
            <a:r>
              <a:rPr lang="fr-FR" dirty="0">
                <a:ea typeface="Calibri" panose="020F0502020204030204" pitchFamily="34" charset="0"/>
                <a:cs typeface="Arial" panose="020B0604020202020204" pitchFamily="34" charset="0"/>
              </a:rPr>
              <a:t>Evaluer</a:t>
            </a:r>
            <a:r>
              <a:rPr lang="fr-FR" b="1" dirty="0">
                <a:ea typeface="Calibri" panose="020F0502020204030204" pitchFamily="34" charset="0"/>
                <a:cs typeface="Arial" panose="020B0604020202020204" pitchFamily="34" charset="0"/>
              </a:rPr>
              <a:t> l’état et le bien fondé du patrimoine immobilier de l’ACI</a:t>
            </a:r>
          </a:p>
          <a:p>
            <a:r>
              <a:rPr lang="fr-FR" dirty="0">
                <a:ea typeface="Calibri" panose="020F0502020204030204" pitchFamily="34" charset="0"/>
                <a:cs typeface="Arial" panose="020B0604020202020204" pitchFamily="34" charset="0"/>
              </a:rPr>
              <a:t>Analyser l’utilisation actuelle des locaux</a:t>
            </a:r>
          </a:p>
          <a:p>
            <a:r>
              <a:rPr lang="fr-FR" dirty="0">
                <a:ea typeface="Calibri" panose="020F0502020204030204" pitchFamily="34" charset="0"/>
                <a:cs typeface="Arial" panose="020B0604020202020204" pitchFamily="34" charset="0"/>
              </a:rPr>
              <a:t>Elaborer le cahier des charges des besoins pour le fonctionnement du siège (locaux et finances)</a:t>
            </a:r>
          </a:p>
          <a:p>
            <a:r>
              <a:rPr lang="fr-FR" dirty="0">
                <a:ea typeface="Calibri" panose="020F0502020204030204" pitchFamily="34" charset="0"/>
                <a:cs typeface="Arial" panose="020B0604020202020204" pitchFamily="34" charset="0"/>
              </a:rPr>
              <a:t>Etudier les solutions alternatives (</a:t>
            </a:r>
            <a:r>
              <a:rPr lang="fr-FR" dirty="0"/>
              <a:t>différents scénarios </a:t>
            </a:r>
            <a:r>
              <a:rPr lang="fr-FR" dirty="0" err="1"/>
              <a:t>yc</a:t>
            </a:r>
            <a:r>
              <a:rPr lang="fr-FR" dirty="0"/>
              <a:t> cession du siège avec location de bureaux , ou rachat de locaux de bureaux récents , cession de </a:t>
            </a:r>
            <a:endParaRPr lang="fr-FR" dirty="0">
              <a:ea typeface="Calibri" panose="020F0502020204030204" pitchFamily="34" charset="0"/>
              <a:cs typeface="Arial" panose="020B0604020202020204" pitchFamily="34" charset="0"/>
            </a:endParaRPr>
          </a:p>
          <a:p>
            <a:r>
              <a:rPr lang="fr-FR" dirty="0">
                <a:ea typeface="Calibri" panose="020F0502020204030204" pitchFamily="34" charset="0"/>
                <a:cs typeface="Arial" panose="020B0604020202020204" pitchFamily="34" charset="0"/>
              </a:rPr>
              <a:t>Faire des préconisations au Conseil National 2017</a:t>
            </a:r>
            <a:endParaRPr lang="fr-FR" dirty="0"/>
          </a:p>
          <a:p>
            <a:endParaRPr lang="fr-FR" dirty="0"/>
          </a:p>
          <a:p>
            <a:r>
              <a:rPr lang="fr-FR" dirty="0"/>
              <a:t> En définitive au conseil des 17 et 18 Mars 2017 il a été proposé de procéder à la vente avec mise à prix de 670000 du 3 pièces du 5 bis dont le bail locatif arrivait à échéance.</a:t>
            </a:r>
          </a:p>
          <a:p>
            <a:r>
              <a:rPr lang="fr-FR" dirty="0"/>
              <a:t>L’appartement a été vendu à l’un des colocataires pour un montant de 64000 € </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6B9BD54-6BEA-40A0-AD6D-4FB3273863D0}" type="slidenum">
              <a:rPr lang="fr-FR" smtClean="0"/>
              <a:t>2</a:t>
            </a:fld>
            <a:endParaRPr lang="fr-FR"/>
          </a:p>
        </p:txBody>
      </p:sp>
    </p:spTree>
    <p:extLst>
      <p:ext uri="{BB962C8B-B14F-4D97-AF65-F5344CB8AC3E}">
        <p14:creationId xmlns:p14="http://schemas.microsoft.com/office/powerpoint/2010/main" val="183615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506413"/>
            <a:ext cx="6013450" cy="3382962"/>
          </a:xfrm>
        </p:spPr>
      </p:sp>
      <p:sp>
        <p:nvSpPr>
          <p:cNvPr id="3" name="Espace réservé des notes 2"/>
          <p:cNvSpPr>
            <a:spLocks noGrp="1"/>
          </p:cNvSpPr>
          <p:nvPr>
            <p:ph type="body" idx="1"/>
          </p:nvPr>
        </p:nvSpPr>
        <p:spPr>
          <a:xfrm>
            <a:off x="240595" y="4094047"/>
            <a:ext cx="6496049" cy="5170868"/>
          </a:xfrm>
        </p:spPr>
        <p:txBody>
          <a:bodyPr/>
          <a:lstStyle/>
          <a:p>
            <a:r>
              <a:rPr lang="fr-FR" dirty="0"/>
              <a:t>En 2016 le patrimoine immobilier de l’ACI était  Constitués de 4 appartements  en pleine propriété situés rue François PONSARD 75116 PARIS , l’ensemble construit en 1973 est évalué à environ 4,7 Millions d’Euros.</a:t>
            </a:r>
          </a:p>
          <a:p>
            <a:endParaRPr lang="fr-FR" dirty="0"/>
          </a:p>
          <a:p>
            <a:r>
              <a:rPr lang="fr-FR" dirty="0"/>
              <a:t>Trois appartements de rapport loués  un appartement 2 pièces., un studio situés au 3bis et 1 appartement de 3 pièces de 84 m² situé au 5 et loué à un cabinet de kiné</a:t>
            </a:r>
          </a:p>
          <a:p>
            <a:r>
              <a:rPr lang="fr-FR" dirty="0"/>
              <a:t>Le siège 525 m²</a:t>
            </a:r>
          </a:p>
          <a:p>
            <a:endParaRPr lang="fr-FR" dirty="0"/>
          </a:p>
          <a:p>
            <a:r>
              <a:rPr lang="fr-FR" b="1" dirty="0"/>
              <a:t>Un  groupe de travail a mandaté par le Comité national et animé par Guy Rossi trésorier national, a été chargé de définir la politique immobilière de l’ACI. </a:t>
            </a:r>
          </a:p>
          <a:p>
            <a:r>
              <a:rPr lang="fr-FR" sz="1100" i="1" dirty="0"/>
              <a:t>Guy Rossi, trésorier national, </a:t>
            </a:r>
          </a:p>
          <a:p>
            <a:r>
              <a:rPr lang="fr-FR" sz="1100" i="1" dirty="0"/>
              <a:t>François </a:t>
            </a:r>
            <a:r>
              <a:rPr lang="fr-FR" sz="1100" i="1" dirty="0" err="1"/>
              <a:t>Charmet</a:t>
            </a:r>
            <a:r>
              <a:rPr lang="fr-FR" sz="1100" i="1" dirty="0"/>
              <a:t>, DTF Bordeaux et agent immobilier,</a:t>
            </a:r>
          </a:p>
          <a:p>
            <a:r>
              <a:rPr lang="fr-FR" sz="1100" i="1" dirty="0"/>
              <a:t>Alain Mercier, ancien CDT de St Etienne et maître d’œuvre,</a:t>
            </a:r>
          </a:p>
          <a:p>
            <a:r>
              <a:rPr lang="fr-FR" sz="1100" i="1" dirty="0"/>
              <a:t>Brigitte </a:t>
            </a:r>
            <a:r>
              <a:rPr lang="fr-FR" sz="1100" i="1" dirty="0" err="1"/>
              <a:t>Navail</a:t>
            </a:r>
            <a:r>
              <a:rPr lang="fr-FR" sz="1100" i="1" dirty="0"/>
              <a:t>, Déléguée générale </a:t>
            </a:r>
          </a:p>
          <a:p>
            <a:r>
              <a:rPr lang="fr-FR" sz="1100" i="1" dirty="0"/>
              <a:t>Dominique Le Dauphin, chargée de missions administratives, avec expérience en immobilier</a:t>
            </a:r>
          </a:p>
          <a:p>
            <a:endParaRPr lang="fr-FR" dirty="0">
              <a:ea typeface="Calibri" panose="020F0502020204030204" pitchFamily="34" charset="0"/>
              <a:cs typeface="Arial" panose="020B0604020202020204" pitchFamily="34" charset="0"/>
            </a:endParaRPr>
          </a:p>
          <a:p>
            <a:r>
              <a:rPr lang="fr-FR" dirty="0">
                <a:ea typeface="Calibri" panose="020F0502020204030204" pitchFamily="34" charset="0"/>
                <a:cs typeface="Arial" panose="020B0604020202020204" pitchFamily="34" charset="0"/>
              </a:rPr>
              <a:t>Evaluer</a:t>
            </a:r>
            <a:r>
              <a:rPr lang="fr-FR" b="1" dirty="0">
                <a:ea typeface="Calibri" panose="020F0502020204030204" pitchFamily="34" charset="0"/>
                <a:cs typeface="Arial" panose="020B0604020202020204" pitchFamily="34" charset="0"/>
              </a:rPr>
              <a:t> l’état et le bien fondé du patrimoine immobilier de l’ACI</a:t>
            </a:r>
          </a:p>
          <a:p>
            <a:r>
              <a:rPr lang="fr-FR" dirty="0">
                <a:ea typeface="Calibri" panose="020F0502020204030204" pitchFamily="34" charset="0"/>
                <a:cs typeface="Arial" panose="020B0604020202020204" pitchFamily="34" charset="0"/>
              </a:rPr>
              <a:t>Analyser l’utilisation actuelle des locaux</a:t>
            </a:r>
          </a:p>
          <a:p>
            <a:r>
              <a:rPr lang="fr-FR" dirty="0">
                <a:ea typeface="Calibri" panose="020F0502020204030204" pitchFamily="34" charset="0"/>
                <a:cs typeface="Arial" panose="020B0604020202020204" pitchFamily="34" charset="0"/>
              </a:rPr>
              <a:t>Elaborer le cahier des charges des besoins pour le fonctionnement du siège (locaux et finances)</a:t>
            </a:r>
          </a:p>
          <a:p>
            <a:r>
              <a:rPr lang="fr-FR" dirty="0">
                <a:ea typeface="Calibri" panose="020F0502020204030204" pitchFamily="34" charset="0"/>
                <a:cs typeface="Arial" panose="020B0604020202020204" pitchFamily="34" charset="0"/>
              </a:rPr>
              <a:t>Etudier les solutions alternatives (</a:t>
            </a:r>
            <a:r>
              <a:rPr lang="fr-FR" dirty="0"/>
              <a:t>différents scénarios </a:t>
            </a:r>
            <a:r>
              <a:rPr lang="fr-FR" dirty="0" err="1"/>
              <a:t>yc</a:t>
            </a:r>
            <a:r>
              <a:rPr lang="fr-FR" dirty="0"/>
              <a:t> cession du siège avec location de bureaux , ou rachat de locaux de bureaux récents , cession de </a:t>
            </a:r>
            <a:endParaRPr lang="fr-FR" dirty="0">
              <a:ea typeface="Calibri" panose="020F0502020204030204" pitchFamily="34" charset="0"/>
              <a:cs typeface="Arial" panose="020B0604020202020204" pitchFamily="34" charset="0"/>
            </a:endParaRPr>
          </a:p>
          <a:p>
            <a:r>
              <a:rPr lang="fr-FR" dirty="0">
                <a:ea typeface="Calibri" panose="020F0502020204030204" pitchFamily="34" charset="0"/>
                <a:cs typeface="Arial" panose="020B0604020202020204" pitchFamily="34" charset="0"/>
              </a:rPr>
              <a:t>Faire des préconisations au Conseil National 2017</a:t>
            </a:r>
            <a:endParaRPr lang="fr-FR" dirty="0"/>
          </a:p>
          <a:p>
            <a:endParaRPr lang="fr-FR" dirty="0"/>
          </a:p>
          <a:p>
            <a:r>
              <a:rPr lang="fr-FR" dirty="0"/>
              <a:t> En définitive au conseil des 17 et 18 Mars 2017 il a été proposé de procéder à la vente avec mise à prix de 670000 du 3 pièces du 5 bis dont le bail locatif arrivait à échéance.</a:t>
            </a:r>
          </a:p>
          <a:p>
            <a:r>
              <a:rPr lang="fr-FR" dirty="0"/>
              <a:t>L’appartement a été vendu à l’un des colocataires pour un montant de 64000 € </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6B9BD54-6BEA-40A0-AD6D-4FB3273863D0}" type="slidenum">
              <a:rPr lang="fr-FR" smtClean="0"/>
              <a:t>3</a:t>
            </a:fld>
            <a:endParaRPr lang="fr-FR"/>
          </a:p>
        </p:txBody>
      </p:sp>
    </p:spTree>
    <p:extLst>
      <p:ext uri="{BB962C8B-B14F-4D97-AF65-F5344CB8AC3E}">
        <p14:creationId xmlns:p14="http://schemas.microsoft.com/office/powerpoint/2010/main" val="158777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8727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004436-CA73-4D53-89B4-2A5C7347BF2F}"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91064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004436-CA73-4D53-89B4-2A5C7347BF2F}"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03752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004436-CA73-4D53-89B4-2A5C7347BF2F}"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606082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004436-CA73-4D53-89B4-2A5C7347BF2F}"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78683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004436-CA73-4D53-89B4-2A5C7347BF2F}"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473402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16681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13FEF9-69D0-4F8C-A336-59491FBEDC47}"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4856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5185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EB9C5D3-0140-4E75-8D7F-C0623D06DFD7}"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9750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3943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5440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837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1562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3AE0757-B101-4811-9189-10EB2F458E2D}"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9061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EBDC078-589F-40E3-816C-EE21D62B5BBA}"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83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004436-CA73-4D53-89B4-2A5C7347BF2F}" type="datetimeFigureOut">
              <a:rPr lang="en-US" smtClean="0"/>
              <a:t>9/11/2019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726653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EDF8613-3438-4CE7-BBFC-47C1C36C6A78}"/>
              </a:ext>
            </a:extLst>
          </p:cNvPr>
          <p:cNvSpPr>
            <a:spLocks noGrp="1"/>
          </p:cNvSpPr>
          <p:nvPr>
            <p:ph type="ctrTitle"/>
          </p:nvPr>
        </p:nvSpPr>
        <p:spPr>
          <a:xfrm>
            <a:off x="196474" y="2762303"/>
            <a:ext cx="10049692" cy="1918554"/>
          </a:xfrm>
        </p:spPr>
        <p:txBody>
          <a:bodyPr/>
          <a:lstStyle/>
          <a:p>
            <a:pPr algn="ctr"/>
            <a:r>
              <a:rPr lang="fr-FR" sz="3200" b="1" dirty="0">
                <a:solidFill>
                  <a:srgbClr val="0070C0"/>
                </a:solidFill>
              </a:rPr>
              <a:t>VENEZ RÊVER ET CONSTRUIRE </a:t>
            </a:r>
            <a:r>
              <a:rPr lang="fr-FR" sz="3200" b="1" dirty="0"/>
              <a:t>L’ACI</a:t>
            </a:r>
            <a:r>
              <a:rPr lang="fr-FR" sz="2400" dirty="0"/>
              <a:t/>
            </a:r>
            <a:br>
              <a:rPr lang="fr-FR" sz="2400" dirty="0"/>
            </a:br>
            <a:r>
              <a:rPr lang="fr-FR" sz="2400" dirty="0"/>
              <a:t/>
            </a:r>
            <a:br>
              <a:rPr lang="fr-FR" sz="2400" dirty="0"/>
            </a:br>
            <a:r>
              <a:rPr lang="fr-FR" sz="2000" dirty="0"/>
              <a:t>En route vers les </a:t>
            </a:r>
            <a:r>
              <a:rPr lang="fr-FR" sz="2000" dirty="0">
                <a:solidFill>
                  <a:srgbClr val="0070C0"/>
                </a:solidFill>
              </a:rPr>
              <a:t>ORIENTATIONS-PLAN D’ACTIONS </a:t>
            </a:r>
            <a:r>
              <a:rPr lang="fr-FR" sz="2000" dirty="0"/>
              <a:t>2020-2024</a:t>
            </a:r>
          </a:p>
        </p:txBody>
      </p:sp>
      <p:sp>
        <p:nvSpPr>
          <p:cNvPr id="3" name="Sous-titre 2">
            <a:extLst>
              <a:ext uri="{FF2B5EF4-FFF2-40B4-BE49-F238E27FC236}">
                <a16:creationId xmlns:a16="http://schemas.microsoft.com/office/drawing/2014/main" xmlns="" id="{0B295DFD-D6C5-400B-838B-DA5A4965D79B}"/>
              </a:ext>
            </a:extLst>
          </p:cNvPr>
          <p:cNvSpPr>
            <a:spLocks noGrp="1"/>
          </p:cNvSpPr>
          <p:nvPr>
            <p:ph type="subTitle" idx="1"/>
          </p:nvPr>
        </p:nvSpPr>
        <p:spPr>
          <a:xfrm>
            <a:off x="1205985" y="4876023"/>
            <a:ext cx="7766936" cy="1096899"/>
          </a:xfrm>
        </p:spPr>
        <p:txBody>
          <a:bodyPr>
            <a:normAutofit/>
          </a:bodyPr>
          <a:lstStyle/>
          <a:p>
            <a:pPr algn="ctr"/>
            <a:endParaRPr lang="fr-FR" sz="2400" b="1" dirty="0">
              <a:solidFill>
                <a:schemeClr val="accent2"/>
              </a:solidFill>
            </a:endParaRPr>
          </a:p>
        </p:txBody>
      </p:sp>
      <p:pic>
        <p:nvPicPr>
          <p:cNvPr id="5" name="Image 4">
            <a:extLst>
              <a:ext uri="{FF2B5EF4-FFF2-40B4-BE49-F238E27FC236}">
                <a16:creationId xmlns:a16="http://schemas.microsoft.com/office/drawing/2014/main" xmlns="" id="{825E1E77-AF69-4109-98C1-2F0B014B7459}"/>
              </a:ext>
            </a:extLst>
          </p:cNvPr>
          <p:cNvPicPr>
            <a:picLocks noChangeAspect="1"/>
          </p:cNvPicPr>
          <p:nvPr/>
        </p:nvPicPr>
        <p:blipFill>
          <a:blip r:embed="rId2"/>
          <a:stretch>
            <a:fillRect/>
          </a:stretch>
        </p:blipFill>
        <p:spPr>
          <a:xfrm>
            <a:off x="3264266" y="598684"/>
            <a:ext cx="4198929" cy="2402321"/>
          </a:xfrm>
          <a:prstGeom prst="rect">
            <a:avLst/>
          </a:prstGeom>
        </p:spPr>
      </p:pic>
    </p:spTree>
    <p:extLst>
      <p:ext uri="{BB962C8B-B14F-4D97-AF65-F5344CB8AC3E}">
        <p14:creationId xmlns:p14="http://schemas.microsoft.com/office/powerpoint/2010/main" val="1716585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Accompagnement: un enjeu pour la vie des équipes et des territoires</a:t>
            </a:r>
          </a:p>
        </p:txBody>
      </p:sp>
      <p:sp>
        <p:nvSpPr>
          <p:cNvPr id="3" name="Espace réservé du contenu 2"/>
          <p:cNvSpPr>
            <a:spLocks noGrp="1"/>
          </p:cNvSpPr>
          <p:nvPr>
            <p:ph idx="1"/>
          </p:nvPr>
        </p:nvSpPr>
        <p:spPr/>
        <p:txBody>
          <a:bodyPr/>
          <a:lstStyle/>
          <a:p>
            <a:r>
              <a:rPr lang="fr-FR" dirty="0"/>
              <a:t>Contexte: </a:t>
            </a:r>
          </a:p>
          <a:p>
            <a:pPr marL="0" indent="0">
              <a:buNone/>
            </a:pPr>
            <a:r>
              <a:rPr lang="fr-FR" dirty="0">
                <a:solidFill>
                  <a:schemeClr val="tx1"/>
                </a:solidFill>
              </a:rPr>
              <a:t>C’est le Christ qui nous accompagne et l’accompagnateur le signifie. Il n’est pas le directeur de conscience de l’équipe mais il représente concrètement l’altérité du Christ qui partage avec ses amis et ainsi maintient ouvert le groupe sur sa finalité : répondre à l’appel de Dieu. </a:t>
            </a:r>
          </a:p>
          <a:p>
            <a:pPr marL="0" indent="0">
              <a:buNone/>
            </a:pPr>
            <a:endParaRPr lang="fr-FR" dirty="0"/>
          </a:p>
        </p:txBody>
      </p:sp>
    </p:spTree>
    <p:extLst>
      <p:ext uri="{BB962C8B-B14F-4D97-AF65-F5344CB8AC3E}">
        <p14:creationId xmlns:p14="http://schemas.microsoft.com/office/powerpoint/2010/main" val="49058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A3375-A07E-46CA-975F-B12CEDCAEB7F}"/>
              </a:ext>
            </a:extLst>
          </p:cNvPr>
          <p:cNvSpPr>
            <a:spLocks noGrp="1"/>
          </p:cNvSpPr>
          <p:nvPr>
            <p:ph type="title"/>
          </p:nvPr>
        </p:nvSpPr>
        <p:spPr>
          <a:xfrm>
            <a:off x="520934" y="135157"/>
            <a:ext cx="8596668" cy="660400"/>
          </a:xfrm>
        </p:spPr>
        <p:txBody>
          <a:bodyPr>
            <a:normAutofit fontScale="90000"/>
          </a:bodyPr>
          <a:lstStyle/>
          <a:p>
            <a:r>
              <a:rPr lang="fr-FR" dirty="0"/>
              <a:t>Accompagnement: un enjeu pour la vie des équipes et des territoires</a:t>
            </a:r>
            <a:endParaRPr lang="fr-FR" sz="2400" dirty="0"/>
          </a:p>
        </p:txBody>
      </p:sp>
      <p:sp>
        <p:nvSpPr>
          <p:cNvPr id="3" name="Espace réservé du contenu 2">
            <a:extLst>
              <a:ext uri="{FF2B5EF4-FFF2-40B4-BE49-F238E27FC236}">
                <a16:creationId xmlns:a16="http://schemas.microsoft.com/office/drawing/2014/main" xmlns="" id="{B7667A65-5A44-491D-9446-CD344E164F62}"/>
              </a:ext>
            </a:extLst>
          </p:cNvPr>
          <p:cNvSpPr>
            <a:spLocks noGrp="1"/>
          </p:cNvSpPr>
          <p:nvPr>
            <p:ph idx="1"/>
          </p:nvPr>
        </p:nvSpPr>
        <p:spPr>
          <a:xfrm>
            <a:off x="520934" y="1687286"/>
            <a:ext cx="9179484" cy="4243614"/>
          </a:xfrm>
        </p:spPr>
        <p:txBody>
          <a:bodyPr>
            <a:noAutofit/>
          </a:bodyPr>
          <a:lstStyle/>
          <a:p>
            <a:pPr marL="0" indent="0">
              <a:buNone/>
            </a:pPr>
            <a:r>
              <a:rPr lang="fr-FR" dirty="0">
                <a:solidFill>
                  <a:schemeClr val="tx1"/>
                </a:solidFill>
              </a:rPr>
              <a:t>L’accompagnement : pourquoi et par qui?</a:t>
            </a:r>
          </a:p>
          <a:p>
            <a:r>
              <a:rPr lang="fr-FR" dirty="0">
                <a:solidFill>
                  <a:schemeClr val="tx1"/>
                </a:solidFill>
              </a:rPr>
              <a:t>Pourquoi: mener une reflexion sur le rôle essentiel de l’accompagnateur dans notre territoire, dans nos équipes mais aussi dans la création d’équipe</a:t>
            </a:r>
          </a:p>
          <a:p>
            <a:r>
              <a:rPr lang="fr-FR" dirty="0">
                <a:solidFill>
                  <a:schemeClr val="tx1"/>
                </a:solidFill>
              </a:rPr>
              <a:t>Par qui: diminution du nombre de prêtre, difficultés d’engagement des laïcs. Avec ce constat : quelles pistes pour accompagner?</a:t>
            </a:r>
          </a:p>
          <a:p>
            <a:endParaRPr lang="fr-FR" dirty="0">
              <a:solidFill>
                <a:schemeClr val="tx1"/>
              </a:solidFill>
            </a:endParaRPr>
          </a:p>
          <a:p>
            <a:r>
              <a:rPr lang="fr-FR" dirty="0">
                <a:solidFill>
                  <a:schemeClr val="tx1"/>
                </a:solidFill>
              </a:rPr>
              <a:t>Quelques pistes pour définir un plan d’action:</a:t>
            </a:r>
          </a:p>
          <a:p>
            <a:pPr marL="0" indent="0">
              <a:buNone/>
            </a:pPr>
            <a:r>
              <a:rPr lang="fr-FR" dirty="0">
                <a:solidFill>
                  <a:schemeClr val="tx1"/>
                </a:solidFill>
              </a:rPr>
              <a:t>Des formations : accompagnateurs, veilleurs, relecteurs…</a:t>
            </a:r>
          </a:p>
          <a:p>
            <a:pPr marL="0" indent="0">
              <a:buNone/>
            </a:pPr>
            <a:r>
              <a:rPr lang="fr-FR" dirty="0">
                <a:solidFill>
                  <a:schemeClr val="tx1"/>
                </a:solidFill>
              </a:rPr>
              <a:t>Relecture : rencontres pour relire la mission d’accompagnateurs…</a:t>
            </a:r>
          </a:p>
        </p:txBody>
      </p:sp>
      <p:sp>
        <p:nvSpPr>
          <p:cNvPr id="4" name="Rectangle 3"/>
          <p:cNvSpPr/>
          <p:nvPr/>
        </p:nvSpPr>
        <p:spPr>
          <a:xfrm>
            <a:off x="355834" y="6265198"/>
            <a:ext cx="9994666" cy="338554"/>
          </a:xfrm>
          <a:prstGeom prst="rect">
            <a:avLst/>
          </a:prstGeom>
        </p:spPr>
        <p:txBody>
          <a:bodyPr wrap="square">
            <a:spAutoFit/>
          </a:bodyPr>
          <a:lstStyle/>
          <a:p>
            <a:r>
              <a:rPr lang="fr-FR" sz="1600" dirty="0"/>
              <a:t>« En effet, quand deux ou trois sont réunis en mon nom, je suis là, au milieu d’eux. » Matthieu 18, 20</a:t>
            </a:r>
          </a:p>
        </p:txBody>
      </p:sp>
    </p:spTree>
    <p:extLst>
      <p:ext uri="{BB962C8B-B14F-4D97-AF65-F5344CB8AC3E}">
        <p14:creationId xmlns:p14="http://schemas.microsoft.com/office/powerpoint/2010/main" val="134909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Fonder et Adhérer</a:t>
            </a:r>
          </a:p>
        </p:txBody>
      </p:sp>
      <p:sp>
        <p:nvSpPr>
          <p:cNvPr id="3" name="Espace réservé du contenu 2"/>
          <p:cNvSpPr>
            <a:spLocks noGrp="1"/>
          </p:cNvSpPr>
          <p:nvPr>
            <p:ph idx="1"/>
          </p:nvPr>
        </p:nvSpPr>
        <p:spPr/>
        <p:txBody>
          <a:bodyPr/>
          <a:lstStyle/>
          <a:p>
            <a:pPr algn="just"/>
            <a:r>
              <a:rPr lang="fr-FR" dirty="0"/>
              <a:t>Contexte: </a:t>
            </a:r>
          </a:p>
          <a:p>
            <a:pPr marL="0" indent="0" algn="just">
              <a:buNone/>
            </a:pPr>
            <a:r>
              <a:rPr lang="fr-FR" dirty="0"/>
              <a:t>Depuis plusieurs années, le mouvement se mobilise pour augmenter son nombre d’adhérents, celui de ses équipes locales et pour accueillir l’ensemble des générations. Cette mobilisation est essentielle, pour ne pas dire vitale, pour la pérennité du mouvement, pour son dynamisme et sa pertinence. Il y a un défi financier, </a:t>
            </a:r>
            <a:r>
              <a:rPr lang="fr-FR" dirty="0">
                <a:solidFill>
                  <a:schemeClr val="tx1"/>
                </a:solidFill>
              </a:rPr>
              <a:t>mais cet enjeu « Fondation et Adhésion » est un élément constitutif du projet ecclésial du mouvement, en tant que communauté d’Eglise.</a:t>
            </a:r>
          </a:p>
          <a:p>
            <a:endParaRPr lang="fr-FR" dirty="0"/>
          </a:p>
        </p:txBody>
      </p:sp>
    </p:spTree>
    <p:extLst>
      <p:ext uri="{BB962C8B-B14F-4D97-AF65-F5344CB8AC3E}">
        <p14:creationId xmlns:p14="http://schemas.microsoft.com/office/powerpoint/2010/main" val="312340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6A98952-66F4-49C0-9B3F-DC08F7E83AE0}"/>
              </a:ext>
            </a:extLst>
          </p:cNvPr>
          <p:cNvSpPr>
            <a:spLocks noGrp="1"/>
          </p:cNvSpPr>
          <p:nvPr>
            <p:ph type="title"/>
          </p:nvPr>
        </p:nvSpPr>
        <p:spPr>
          <a:xfrm>
            <a:off x="298754" y="615606"/>
            <a:ext cx="8596668" cy="649857"/>
          </a:xfrm>
        </p:spPr>
        <p:txBody>
          <a:bodyPr/>
          <a:lstStyle/>
          <a:p>
            <a:r>
              <a:rPr lang="fr-FR" dirty="0"/>
              <a:t>Fonder et Adhérer</a:t>
            </a:r>
            <a:endParaRPr lang="fr-FR" sz="2400" dirty="0"/>
          </a:p>
        </p:txBody>
      </p:sp>
      <p:sp>
        <p:nvSpPr>
          <p:cNvPr id="6" name="Espace réservé du contenu 5"/>
          <p:cNvSpPr>
            <a:spLocks noGrp="1"/>
          </p:cNvSpPr>
          <p:nvPr>
            <p:ph idx="1"/>
          </p:nvPr>
        </p:nvSpPr>
        <p:spPr>
          <a:xfrm>
            <a:off x="689526" y="1575373"/>
            <a:ext cx="8596668" cy="4618163"/>
          </a:xfrm>
        </p:spPr>
        <p:txBody>
          <a:bodyPr>
            <a:normAutofit fontScale="92500" lnSpcReduction="10000"/>
          </a:bodyPr>
          <a:lstStyle/>
          <a:p>
            <a:r>
              <a:rPr lang="fr-FR" dirty="0">
                <a:solidFill>
                  <a:schemeClr val="tx1"/>
                </a:solidFill>
              </a:rPr>
              <a:t>Fonder : </a:t>
            </a:r>
          </a:p>
          <a:p>
            <a:pPr marL="0" indent="0">
              <a:buNone/>
            </a:pPr>
            <a:r>
              <a:rPr lang="fr-FR" dirty="0">
                <a:solidFill>
                  <a:schemeClr val="tx1"/>
                </a:solidFill>
              </a:rPr>
              <a:t>- Mise en œuvre du kit jeunes pour la création d’équipes jeunes mais aussi à tout âge et en s’appuyant sur les fiches d’éveil.</a:t>
            </a:r>
          </a:p>
          <a:p>
            <a:pPr marL="0" indent="0">
              <a:buNone/>
            </a:pPr>
            <a:r>
              <a:rPr lang="fr-FR" dirty="0">
                <a:solidFill>
                  <a:schemeClr val="tx1"/>
                </a:solidFill>
              </a:rPr>
              <a:t>- Enjeu de l’accompagnement autour de la création d’équipes – actions à développer (formations)</a:t>
            </a:r>
          </a:p>
          <a:p>
            <a:pPr marL="0" indent="0">
              <a:buNone/>
            </a:pPr>
            <a:r>
              <a:rPr lang="fr-FR" dirty="0">
                <a:solidFill>
                  <a:schemeClr val="tx1"/>
                </a:solidFill>
              </a:rPr>
              <a:t>- Développer le lien avec le diocèse </a:t>
            </a:r>
          </a:p>
          <a:p>
            <a:pPr>
              <a:buFontTx/>
              <a:buChar char="-"/>
            </a:pPr>
            <a:endParaRPr lang="fr-FR" dirty="0">
              <a:solidFill>
                <a:schemeClr val="tx1"/>
              </a:solidFill>
            </a:endParaRPr>
          </a:p>
          <a:p>
            <a:r>
              <a:rPr lang="fr-FR" dirty="0">
                <a:solidFill>
                  <a:schemeClr val="tx1"/>
                </a:solidFill>
              </a:rPr>
              <a:t>Adhérer :</a:t>
            </a:r>
          </a:p>
          <a:p>
            <a:pPr marL="0" lvl="0" indent="0">
              <a:buNone/>
            </a:pPr>
            <a:r>
              <a:rPr lang="fr-FR" dirty="0">
                <a:solidFill>
                  <a:schemeClr val="tx1"/>
                </a:solidFill>
              </a:rPr>
              <a:t>- Définir l’adhésion comme un élément constitutif de notre Faire Eglise : signe de notre engagement.</a:t>
            </a:r>
          </a:p>
          <a:p>
            <a:pPr marL="0" lvl="0" indent="0">
              <a:buNone/>
            </a:pPr>
            <a:r>
              <a:rPr lang="fr-FR" dirty="0">
                <a:solidFill>
                  <a:schemeClr val="tx1"/>
                </a:solidFill>
              </a:rPr>
              <a:t>- Se connaître d’un collectif (le mouvement) en acceptant de contribuer financièrement à sa vie.</a:t>
            </a:r>
          </a:p>
          <a:p>
            <a:pPr marL="0" lvl="0" indent="0">
              <a:buNone/>
            </a:pPr>
            <a:r>
              <a:rPr lang="fr-FR" dirty="0">
                <a:solidFill>
                  <a:schemeClr val="tx1"/>
                </a:solidFill>
              </a:rPr>
              <a:t>- Partager les moyens développés pour mener la campagne d’adhésions </a:t>
            </a:r>
            <a:r>
              <a:rPr lang="fr-FR" b="1" dirty="0">
                <a:solidFill>
                  <a:schemeClr val="tx1"/>
                </a:solidFill>
              </a:rPr>
              <a:t>pour la pérennité de l’ACI </a:t>
            </a:r>
            <a:r>
              <a:rPr lang="fr-FR" dirty="0">
                <a:solidFill>
                  <a:schemeClr val="tx1"/>
                </a:solidFill>
              </a:rPr>
              <a:t>(ex : kit LILLE) </a:t>
            </a:r>
          </a:p>
        </p:txBody>
      </p:sp>
    </p:spTree>
    <p:extLst>
      <p:ext uri="{BB962C8B-B14F-4D97-AF65-F5344CB8AC3E}">
        <p14:creationId xmlns:p14="http://schemas.microsoft.com/office/powerpoint/2010/main" val="137815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Parole, visibilité, communication</a:t>
            </a:r>
          </a:p>
        </p:txBody>
      </p:sp>
      <p:sp>
        <p:nvSpPr>
          <p:cNvPr id="3" name="Espace réservé du contenu 2"/>
          <p:cNvSpPr>
            <a:spLocks noGrp="1"/>
          </p:cNvSpPr>
          <p:nvPr>
            <p:ph idx="1"/>
          </p:nvPr>
        </p:nvSpPr>
        <p:spPr>
          <a:xfrm>
            <a:off x="393085" y="1930400"/>
            <a:ext cx="9165166" cy="3880773"/>
          </a:xfrm>
        </p:spPr>
        <p:txBody>
          <a:bodyPr/>
          <a:lstStyle/>
          <a:p>
            <a:r>
              <a:rPr lang="fr-FR" dirty="0"/>
              <a:t>Contexte:</a:t>
            </a:r>
          </a:p>
          <a:p>
            <a:pPr marL="0" indent="0" algn="just">
              <a:buNone/>
            </a:pPr>
            <a:r>
              <a:rPr lang="fr-FR" dirty="0"/>
              <a:t>L’enjeu de la visibilité et de la communication externe est lié à notre projet ecclésial, à notre mission de témoigner de notre foi, d’appeler à des transformations et à des conversions à partir des relectures de vie réalisées au sein du mouvement. Le plus bel outil de communication ne remplace pas le contenu du message et la Parole résulte d’un processus de débats, d’échanges, de confrontations, de relectures et de synthèses. Il s’agit d’abord de savoir quoi communiquer et de le produire puis de savoir comment communiquer pour être un lieu de débat et de dialogue qui appelle d’autres à nous rejoindre.</a:t>
            </a:r>
          </a:p>
          <a:p>
            <a:pPr marL="0" indent="0">
              <a:buNone/>
            </a:pPr>
            <a:endParaRPr lang="fr-FR" dirty="0"/>
          </a:p>
        </p:txBody>
      </p:sp>
    </p:spTree>
    <p:extLst>
      <p:ext uri="{BB962C8B-B14F-4D97-AF65-F5344CB8AC3E}">
        <p14:creationId xmlns:p14="http://schemas.microsoft.com/office/powerpoint/2010/main" val="295391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Parole, visibilité, communication</a:t>
            </a:r>
          </a:p>
        </p:txBody>
      </p:sp>
      <p:sp>
        <p:nvSpPr>
          <p:cNvPr id="3" name="Espace réservé du contenu 2"/>
          <p:cNvSpPr>
            <a:spLocks noGrp="1"/>
          </p:cNvSpPr>
          <p:nvPr>
            <p:ph idx="1"/>
          </p:nvPr>
        </p:nvSpPr>
        <p:spPr>
          <a:xfrm>
            <a:off x="677334" y="1360489"/>
            <a:ext cx="8596668" cy="5345111"/>
          </a:xfrm>
        </p:spPr>
        <p:txBody>
          <a:bodyPr>
            <a:normAutofit/>
          </a:bodyPr>
          <a:lstStyle/>
          <a:p>
            <a:r>
              <a:rPr lang="fr-FR" dirty="0">
                <a:solidFill>
                  <a:schemeClr val="tx1"/>
                </a:solidFill>
              </a:rPr>
              <a:t>Des pistes : </a:t>
            </a:r>
          </a:p>
          <a:p>
            <a:pPr marL="0" indent="0">
              <a:buNone/>
            </a:pPr>
            <a:r>
              <a:rPr lang="fr-FR"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-Mettre  en place d’un réseau de communication interne entre le territoire, ses équipes et les adhérents. (ex : blogs )</a:t>
            </a:r>
          </a:p>
          <a:p>
            <a:pPr marL="0" indent="0">
              <a:buNone/>
            </a:pPr>
            <a:r>
              <a:rPr lang="fr-FR"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 Développer les moyens de communication externe (boites à outils : mutualisation docs présentation ACI)</a:t>
            </a:r>
          </a:p>
          <a:p>
            <a:pPr marL="0" indent="0">
              <a:buNone/>
            </a:pPr>
            <a:r>
              <a:rPr lang="fr-FR"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 Oser une parole publique territoriale sur l’actualité en s’appuyant sur la relecture territoriale </a:t>
            </a:r>
          </a:p>
          <a:p>
            <a:pPr marL="0" indent="0">
              <a:buNone/>
            </a:pPr>
            <a:r>
              <a:rPr lang="fr-FR"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-favoriser les réunions inter-équipes ou inter-territoires, l’inter-mouvements</a:t>
            </a:r>
          </a:p>
          <a:p>
            <a:pPr marL="0" indent="0">
              <a:buNone/>
            </a:pPr>
            <a:r>
              <a:rPr lang="fr-FR"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 Proposer des agoras, des haltes spirituelles : lieu d’</a:t>
            </a:r>
            <a:r>
              <a:rPr lang="fr-FR" dirty="0" err="1">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ecoutes</a:t>
            </a:r>
            <a:r>
              <a:rPr lang="fr-FR"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 et de dialogues (« vitrine » de l’ACI )</a:t>
            </a:r>
          </a:p>
          <a:p>
            <a:pPr marL="0" indent="0">
              <a:buNone/>
            </a:pPr>
            <a:r>
              <a:rPr lang="fr-FR"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 Organiser des réunions ACI découverte avec les fiches d’éveil, ou le Guide jeunes.</a:t>
            </a:r>
          </a:p>
          <a:p>
            <a:pPr marL="0" indent="0">
              <a:buNone/>
            </a:pPr>
            <a:endParaRPr lang="fr-FR" b="1" dirty="0">
              <a:solidFill>
                <a:srgbClr val="0070C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None/>
            </a:pPr>
            <a:endParaRPr lang="fr-FR" dirty="0">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74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7C5C2DC1-CAE6-824C-919E-40A50EB032B6}"/>
              </a:ext>
            </a:extLst>
          </p:cNvPr>
          <p:cNvPicPr>
            <a:picLocks noChangeAspect="1"/>
          </p:cNvPicPr>
          <p:nvPr/>
        </p:nvPicPr>
        <p:blipFill>
          <a:blip r:embed="rId3"/>
          <a:stretch>
            <a:fillRect/>
          </a:stretch>
        </p:blipFill>
        <p:spPr>
          <a:xfrm>
            <a:off x="621986" y="155216"/>
            <a:ext cx="9348716" cy="5258653"/>
          </a:xfrm>
          <a:prstGeom prst="rect">
            <a:avLst/>
          </a:prstGeom>
        </p:spPr>
      </p:pic>
      <p:sp>
        <p:nvSpPr>
          <p:cNvPr id="12" name="Rectangle : coins arrondis 11">
            <a:extLst>
              <a:ext uri="{FF2B5EF4-FFF2-40B4-BE49-F238E27FC236}">
                <a16:creationId xmlns:a16="http://schemas.microsoft.com/office/drawing/2014/main" xmlns="" id="{39A828C6-15A2-428A-9141-76697C858444}"/>
              </a:ext>
            </a:extLst>
          </p:cNvPr>
          <p:cNvSpPr/>
          <p:nvPr/>
        </p:nvSpPr>
        <p:spPr>
          <a:xfrm>
            <a:off x="2115855" y="3853473"/>
            <a:ext cx="6823430" cy="122790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Flèche : haut 1">
            <a:extLst>
              <a:ext uri="{FF2B5EF4-FFF2-40B4-BE49-F238E27FC236}">
                <a16:creationId xmlns:a16="http://schemas.microsoft.com/office/drawing/2014/main" xmlns="" id="{7A8BA640-7C7A-44F0-960D-3A2C7F248641}"/>
              </a:ext>
            </a:extLst>
          </p:cNvPr>
          <p:cNvSpPr/>
          <p:nvPr/>
        </p:nvSpPr>
        <p:spPr>
          <a:xfrm>
            <a:off x="4655855" y="5186645"/>
            <a:ext cx="504012" cy="40409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xmlns="" id="{D036A137-A931-4F12-A30A-FFCD252F92E4}"/>
              </a:ext>
            </a:extLst>
          </p:cNvPr>
          <p:cNvPicPr>
            <a:picLocks noChangeAspect="1"/>
          </p:cNvPicPr>
          <p:nvPr/>
        </p:nvPicPr>
        <p:blipFill>
          <a:blip r:embed="rId4"/>
          <a:stretch>
            <a:fillRect/>
          </a:stretch>
        </p:blipFill>
        <p:spPr>
          <a:xfrm>
            <a:off x="10638765" y="286451"/>
            <a:ext cx="1408298" cy="1408298"/>
          </a:xfrm>
          <a:prstGeom prst="rect">
            <a:avLst/>
          </a:prstGeom>
        </p:spPr>
      </p:pic>
      <p:sp>
        <p:nvSpPr>
          <p:cNvPr id="8" name="ZoneTexte 7"/>
          <p:cNvSpPr txBox="1"/>
          <p:nvPr/>
        </p:nvSpPr>
        <p:spPr>
          <a:xfrm>
            <a:off x="1059905" y="5746356"/>
            <a:ext cx="7449095" cy="646331"/>
          </a:xfrm>
          <a:prstGeom prst="rect">
            <a:avLst/>
          </a:prstGeom>
          <a:noFill/>
        </p:spPr>
        <p:txBody>
          <a:bodyPr wrap="square" rtlCol="0">
            <a:spAutoFit/>
          </a:bodyPr>
          <a:lstStyle/>
          <a:p>
            <a:r>
              <a:rPr lang="fr-FR" dirty="0">
                <a:solidFill>
                  <a:schemeClr val="accent2"/>
                </a:solidFill>
              </a:rPr>
              <a:t>Un travail de co-construction initié après Annecy, au Séminaire des C</a:t>
            </a:r>
            <a:r>
              <a:rPr lang="fr-FR" dirty="0">
                <a:solidFill>
                  <a:srgbClr val="0070C0"/>
                </a:solidFill>
              </a:rPr>
              <a:t>oordinateurs</a:t>
            </a:r>
            <a:r>
              <a:rPr lang="fr-FR" dirty="0">
                <a:solidFill>
                  <a:schemeClr val="accent2"/>
                </a:solidFill>
              </a:rPr>
              <a:t> </a:t>
            </a:r>
            <a:r>
              <a:rPr lang="fr-FR" dirty="0">
                <a:solidFill>
                  <a:srgbClr val="0070C0"/>
                </a:solidFill>
              </a:rPr>
              <a:t>de</a:t>
            </a:r>
            <a:r>
              <a:rPr lang="fr-FR" dirty="0">
                <a:solidFill>
                  <a:schemeClr val="accent2"/>
                </a:solidFill>
              </a:rPr>
              <a:t> T</a:t>
            </a:r>
            <a:r>
              <a:rPr lang="fr-FR" dirty="0">
                <a:solidFill>
                  <a:srgbClr val="0070C0"/>
                </a:solidFill>
              </a:rPr>
              <a:t>erritoire</a:t>
            </a:r>
            <a:r>
              <a:rPr lang="fr-FR" dirty="0">
                <a:solidFill>
                  <a:schemeClr val="accent2"/>
                </a:solidFill>
              </a:rPr>
              <a:t> et au Conseil National 2019</a:t>
            </a:r>
          </a:p>
        </p:txBody>
      </p:sp>
    </p:spTree>
    <p:extLst>
      <p:ext uri="{BB962C8B-B14F-4D97-AF65-F5344CB8AC3E}">
        <p14:creationId xmlns:p14="http://schemas.microsoft.com/office/powerpoint/2010/main" val="376148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xmlns="" id="{BE6B0CB8-6F81-45AC-8A83-1A1A694DA44A}"/>
              </a:ext>
            </a:extLst>
          </p:cNvPr>
          <p:cNvSpPr txBox="1">
            <a:spLocks/>
          </p:cNvSpPr>
          <p:nvPr/>
        </p:nvSpPr>
        <p:spPr>
          <a:xfrm>
            <a:off x="157343" y="179308"/>
            <a:ext cx="10147800" cy="1080938"/>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fr-FR" b="1" dirty="0">
                <a:solidFill>
                  <a:schemeClr val="accent1"/>
                </a:solidFill>
              </a:rPr>
              <a:t>Orientations/Plan d’action ACI 2020-2024: Démarche </a:t>
            </a:r>
          </a:p>
        </p:txBody>
      </p:sp>
      <p:pic>
        <p:nvPicPr>
          <p:cNvPr id="4" name="Image 3">
            <a:extLst>
              <a:ext uri="{FF2B5EF4-FFF2-40B4-BE49-F238E27FC236}">
                <a16:creationId xmlns:a16="http://schemas.microsoft.com/office/drawing/2014/main" xmlns="" id="{DEE42AA5-E676-47A9-8BAF-FF28BC86C5EA}"/>
              </a:ext>
            </a:extLst>
          </p:cNvPr>
          <p:cNvPicPr>
            <a:picLocks noChangeAspect="1"/>
          </p:cNvPicPr>
          <p:nvPr/>
        </p:nvPicPr>
        <p:blipFill>
          <a:blip r:embed="rId3"/>
          <a:stretch>
            <a:fillRect/>
          </a:stretch>
        </p:blipFill>
        <p:spPr>
          <a:xfrm>
            <a:off x="6091237" y="3424237"/>
            <a:ext cx="9525" cy="9525"/>
          </a:xfrm>
          <a:prstGeom prst="rect">
            <a:avLst/>
          </a:prstGeom>
        </p:spPr>
      </p:pic>
      <p:pic>
        <p:nvPicPr>
          <p:cNvPr id="5" name="Image 4">
            <a:extLst>
              <a:ext uri="{FF2B5EF4-FFF2-40B4-BE49-F238E27FC236}">
                <a16:creationId xmlns:a16="http://schemas.microsoft.com/office/drawing/2014/main" xmlns="" id="{6B7C3211-7800-4033-A6DC-3E3E435C7262}"/>
              </a:ext>
            </a:extLst>
          </p:cNvPr>
          <p:cNvPicPr>
            <a:picLocks noChangeAspect="1"/>
          </p:cNvPicPr>
          <p:nvPr/>
        </p:nvPicPr>
        <p:blipFill>
          <a:blip r:embed="rId3"/>
          <a:stretch>
            <a:fillRect/>
          </a:stretch>
        </p:blipFill>
        <p:spPr>
          <a:xfrm>
            <a:off x="6243637" y="3576637"/>
            <a:ext cx="9525" cy="9525"/>
          </a:xfrm>
          <a:prstGeom prst="rect">
            <a:avLst/>
          </a:prstGeom>
        </p:spPr>
      </p:pic>
      <p:pic>
        <p:nvPicPr>
          <p:cNvPr id="6" name="Image 5">
            <a:extLst>
              <a:ext uri="{FF2B5EF4-FFF2-40B4-BE49-F238E27FC236}">
                <a16:creationId xmlns:a16="http://schemas.microsoft.com/office/drawing/2014/main" xmlns="" id="{75137825-333D-4476-808E-373249C045BD}"/>
              </a:ext>
            </a:extLst>
          </p:cNvPr>
          <p:cNvPicPr>
            <a:picLocks noChangeAspect="1"/>
          </p:cNvPicPr>
          <p:nvPr/>
        </p:nvPicPr>
        <p:blipFill>
          <a:blip r:embed="rId3"/>
          <a:stretch>
            <a:fillRect/>
          </a:stretch>
        </p:blipFill>
        <p:spPr>
          <a:xfrm>
            <a:off x="6396037" y="3729037"/>
            <a:ext cx="9525" cy="9525"/>
          </a:xfrm>
          <a:prstGeom prst="rect">
            <a:avLst/>
          </a:prstGeom>
        </p:spPr>
      </p:pic>
      <p:pic>
        <p:nvPicPr>
          <p:cNvPr id="7" name="Image 6">
            <a:extLst>
              <a:ext uri="{FF2B5EF4-FFF2-40B4-BE49-F238E27FC236}">
                <a16:creationId xmlns:a16="http://schemas.microsoft.com/office/drawing/2014/main" xmlns="" id="{51AEAB22-8FEE-4237-B9D4-AF350592162A}"/>
              </a:ext>
            </a:extLst>
          </p:cNvPr>
          <p:cNvPicPr>
            <a:picLocks noChangeAspect="1"/>
          </p:cNvPicPr>
          <p:nvPr/>
        </p:nvPicPr>
        <p:blipFill>
          <a:blip r:embed="rId4"/>
          <a:stretch>
            <a:fillRect/>
          </a:stretch>
        </p:blipFill>
        <p:spPr>
          <a:xfrm>
            <a:off x="10627743" y="219805"/>
            <a:ext cx="1406914" cy="1406914"/>
          </a:xfrm>
          <a:prstGeom prst="rect">
            <a:avLst/>
          </a:prstGeom>
        </p:spPr>
      </p:pic>
      <p:sp>
        <p:nvSpPr>
          <p:cNvPr id="2" name="ZoneTexte 1"/>
          <p:cNvSpPr txBox="1"/>
          <p:nvPr/>
        </p:nvSpPr>
        <p:spPr>
          <a:xfrm>
            <a:off x="800100" y="1854576"/>
            <a:ext cx="8521700" cy="4247317"/>
          </a:xfrm>
          <a:prstGeom prst="rect">
            <a:avLst/>
          </a:prstGeom>
          <a:noFill/>
        </p:spPr>
        <p:txBody>
          <a:bodyPr wrap="square" rtlCol="0">
            <a:spAutoFit/>
          </a:bodyPr>
          <a:lstStyle/>
          <a:p>
            <a:pPr marL="285750" indent="-285750">
              <a:buFont typeface="Courier New" panose="02070309020205020404" pitchFamily="49" charset="0"/>
              <a:buChar char="o"/>
            </a:pPr>
            <a:r>
              <a:rPr lang="fr-FR" dirty="0">
                <a:solidFill>
                  <a:schemeClr val="accent2"/>
                </a:solidFill>
              </a:rPr>
              <a:t>Objectifs des Assises Inter territoires</a:t>
            </a:r>
          </a:p>
          <a:p>
            <a:pPr marL="285750" indent="-285750">
              <a:buFont typeface="Courier New" panose="02070309020205020404" pitchFamily="49" charset="0"/>
              <a:buChar char="o"/>
            </a:pPr>
            <a:endParaRPr lang="fr-FR" dirty="0">
              <a:solidFill>
                <a:schemeClr val="accent2"/>
              </a:solidFill>
            </a:endParaRPr>
          </a:p>
          <a:p>
            <a:pPr algn="just"/>
            <a:r>
              <a:rPr lang="fr-FR" dirty="0"/>
              <a:t>A partir des défis et enjeux de l’ACI, associer l’ensemble des adhérents en équipe à la définition des priorités à servir pour aider chaque territoire à établir son plan d’action territorial selon ses réalités. L’échelon territorial donnera la dynamique et constituera la base des orientations et du plan qui sera voté au Conseil National</a:t>
            </a:r>
          </a:p>
          <a:p>
            <a:endParaRPr lang="fr-FR" dirty="0"/>
          </a:p>
          <a:p>
            <a:endParaRPr lang="fr-FR" dirty="0"/>
          </a:p>
          <a:p>
            <a:pPr marL="285750" indent="-285750">
              <a:buFont typeface="Courier New" panose="02070309020205020404" pitchFamily="49" charset="0"/>
              <a:buChar char="o"/>
            </a:pPr>
            <a:r>
              <a:rPr lang="fr-FR" dirty="0">
                <a:solidFill>
                  <a:schemeClr val="accent2"/>
                </a:solidFill>
              </a:rPr>
              <a:t>Objectif des orientations / plan d’action 2020 - 2024</a:t>
            </a:r>
          </a:p>
          <a:p>
            <a:endParaRPr lang="fr-FR" dirty="0">
              <a:solidFill>
                <a:schemeClr val="accent2"/>
              </a:solidFill>
            </a:endParaRPr>
          </a:p>
          <a:p>
            <a:pPr algn="just"/>
            <a:r>
              <a:rPr lang="fr-FR" dirty="0"/>
              <a:t>Ce document s’appuiera sur l’ensemble des remontées des Assises inter territoires. Il sera structuré en trois niveaux : équipe de révision de vie / territoires / </a:t>
            </a:r>
            <a:r>
              <a:rPr lang="fr-FR" dirty="0" smtClean="0"/>
              <a:t>national. </a:t>
            </a:r>
            <a:r>
              <a:rPr lang="fr-FR" dirty="0"/>
              <a:t>Le fruit de ce travail permettra de construire ensemble un projet cohérent pour l’ensemble du mouvement et adapté à chaque territoire</a:t>
            </a:r>
          </a:p>
        </p:txBody>
      </p:sp>
    </p:spTree>
    <p:extLst>
      <p:ext uri="{BB962C8B-B14F-4D97-AF65-F5344CB8AC3E}">
        <p14:creationId xmlns:p14="http://schemas.microsoft.com/office/powerpoint/2010/main" val="184937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F528785-DF04-4128-8A41-BE4411DE047C}"/>
              </a:ext>
            </a:extLst>
          </p:cNvPr>
          <p:cNvSpPr>
            <a:spLocks noGrp="1"/>
          </p:cNvSpPr>
          <p:nvPr>
            <p:ph type="title"/>
          </p:nvPr>
        </p:nvSpPr>
        <p:spPr>
          <a:xfrm>
            <a:off x="677333" y="609600"/>
            <a:ext cx="9032724" cy="1320800"/>
          </a:xfrm>
        </p:spPr>
        <p:txBody>
          <a:bodyPr/>
          <a:lstStyle/>
          <a:p>
            <a:r>
              <a:rPr lang="fr-FR" dirty="0"/>
              <a:t>A nous de relever les défis !</a:t>
            </a:r>
          </a:p>
        </p:txBody>
      </p:sp>
      <p:sp>
        <p:nvSpPr>
          <p:cNvPr id="3" name="Espace réservé du contenu 2">
            <a:extLst>
              <a:ext uri="{FF2B5EF4-FFF2-40B4-BE49-F238E27FC236}">
                <a16:creationId xmlns:a16="http://schemas.microsoft.com/office/drawing/2014/main" xmlns="" id="{4CA19DBE-4681-43B2-9ED7-02F5A395EC19}"/>
              </a:ext>
            </a:extLst>
          </p:cNvPr>
          <p:cNvSpPr>
            <a:spLocks noGrp="1"/>
          </p:cNvSpPr>
          <p:nvPr>
            <p:ph idx="1"/>
          </p:nvPr>
        </p:nvSpPr>
        <p:spPr>
          <a:xfrm>
            <a:off x="261397" y="1721430"/>
            <a:ext cx="6210782" cy="3767914"/>
          </a:xfrm>
        </p:spPr>
        <p:txBody>
          <a:bodyPr>
            <a:normAutofit fontScale="92500" lnSpcReduction="10000"/>
          </a:bodyPr>
          <a:lstStyle/>
          <a:p>
            <a:r>
              <a:rPr lang="fr-FR" sz="2400" b="1" dirty="0"/>
              <a:t>ETAPE 1 : Se positionner</a:t>
            </a:r>
          </a:p>
          <a:p>
            <a:pPr marL="0" indent="0">
              <a:buNone/>
            </a:pPr>
            <a:r>
              <a:rPr lang="fr-FR" dirty="0"/>
              <a:t>Mise en commun des analyses et choix des priorités</a:t>
            </a:r>
          </a:p>
          <a:p>
            <a:pPr marL="0" indent="0">
              <a:buNone/>
            </a:pPr>
            <a:endParaRPr lang="fr-FR" dirty="0"/>
          </a:p>
          <a:p>
            <a:r>
              <a:rPr lang="fr-FR" sz="2400" b="1" dirty="0"/>
              <a:t>ETAPE 2 : Définir des actions</a:t>
            </a:r>
          </a:p>
          <a:p>
            <a:pPr marL="0" indent="0">
              <a:buNone/>
            </a:pPr>
            <a:r>
              <a:rPr lang="fr-FR" dirty="0"/>
              <a:t>A partir des priorités retenues définir des actions</a:t>
            </a:r>
          </a:p>
          <a:p>
            <a:pPr marL="0" indent="0">
              <a:buNone/>
            </a:pPr>
            <a:endParaRPr lang="fr-FR" dirty="0"/>
          </a:p>
          <a:p>
            <a:r>
              <a:rPr lang="fr-FR" sz="2400" b="1" dirty="0"/>
              <a:t>ETAPE 3 : Mise en commun</a:t>
            </a:r>
          </a:p>
          <a:p>
            <a:pPr marL="0" indent="0">
              <a:buNone/>
            </a:pPr>
            <a:r>
              <a:rPr lang="fr-FR" dirty="0"/>
              <a:t>Invitation à chaque territoire de s’inspirer des actions proposées pour écrire son plan d’actions</a:t>
            </a:r>
            <a:endParaRPr lang="fr-FR" sz="2400" b="1" dirty="0"/>
          </a:p>
          <a:p>
            <a:pPr marL="0" indent="0">
              <a:buNone/>
            </a:pPr>
            <a:r>
              <a:rPr lang="fr-FR" sz="2400" b="1" i="1" dirty="0">
                <a:solidFill>
                  <a:srgbClr val="0070C0"/>
                </a:solidFill>
              </a:rPr>
              <a:t>   </a:t>
            </a:r>
            <a:endParaRPr lang="fr-FR" sz="1900" b="1" i="1" dirty="0">
              <a:solidFill>
                <a:srgbClr val="0070C0"/>
              </a:solidFill>
            </a:endParaRPr>
          </a:p>
        </p:txBody>
      </p:sp>
      <p:pic>
        <p:nvPicPr>
          <p:cNvPr id="4" name="Image 3">
            <a:extLst>
              <a:ext uri="{FF2B5EF4-FFF2-40B4-BE49-F238E27FC236}">
                <a16:creationId xmlns:a16="http://schemas.microsoft.com/office/drawing/2014/main" xmlns="" id="{35BC170D-B785-4F76-A526-DFA2EECC3FD2}"/>
              </a:ext>
            </a:extLst>
          </p:cNvPr>
          <p:cNvPicPr>
            <a:picLocks noChangeAspect="1"/>
          </p:cNvPicPr>
          <p:nvPr/>
        </p:nvPicPr>
        <p:blipFill>
          <a:blip r:embed="rId2"/>
          <a:stretch>
            <a:fillRect/>
          </a:stretch>
        </p:blipFill>
        <p:spPr>
          <a:xfrm>
            <a:off x="7047570" y="1487921"/>
            <a:ext cx="2397513" cy="3562262"/>
          </a:xfrm>
          <a:prstGeom prst="rect">
            <a:avLst/>
          </a:prstGeom>
        </p:spPr>
      </p:pic>
      <p:sp>
        <p:nvSpPr>
          <p:cNvPr id="5" name="ZoneTexte 4"/>
          <p:cNvSpPr txBox="1"/>
          <p:nvPr/>
        </p:nvSpPr>
        <p:spPr>
          <a:xfrm>
            <a:off x="6845300" y="5280373"/>
            <a:ext cx="3213100" cy="1107996"/>
          </a:xfrm>
          <a:prstGeom prst="rect">
            <a:avLst/>
          </a:prstGeom>
          <a:noFill/>
        </p:spPr>
        <p:txBody>
          <a:bodyPr wrap="square" rtlCol="0">
            <a:spAutoFit/>
          </a:bodyPr>
          <a:lstStyle/>
          <a:p>
            <a:r>
              <a:rPr lang="fr-FR" sz="1600" b="1" i="1" dirty="0">
                <a:solidFill>
                  <a:srgbClr val="0070C0"/>
                </a:solidFill>
              </a:rPr>
              <a:t>«  Il n’est pas de bon vent pour qui ne connaît pas son port » (Sénèque) </a:t>
            </a:r>
          </a:p>
          <a:p>
            <a:endParaRPr lang="fr-FR" dirty="0"/>
          </a:p>
        </p:txBody>
      </p:sp>
      <p:sp>
        <p:nvSpPr>
          <p:cNvPr id="6" name="ZoneTexte 5"/>
          <p:cNvSpPr txBox="1"/>
          <p:nvPr/>
        </p:nvSpPr>
        <p:spPr>
          <a:xfrm>
            <a:off x="401959" y="6162013"/>
            <a:ext cx="8424541" cy="338554"/>
          </a:xfrm>
          <a:prstGeom prst="rect">
            <a:avLst/>
          </a:prstGeom>
          <a:noFill/>
        </p:spPr>
        <p:txBody>
          <a:bodyPr wrap="square" rtlCol="0">
            <a:spAutoFit/>
          </a:bodyPr>
          <a:lstStyle/>
          <a:p>
            <a:r>
              <a:rPr lang="fr-FR" sz="1600" i="1" dirty="0"/>
              <a:t>Outils proposés: Les défis et enjeux de l’ACI, Construire un plan d’action territorial</a:t>
            </a:r>
          </a:p>
        </p:txBody>
      </p:sp>
    </p:spTree>
    <p:extLst>
      <p:ext uri="{BB962C8B-B14F-4D97-AF65-F5344CB8AC3E}">
        <p14:creationId xmlns:p14="http://schemas.microsoft.com/office/powerpoint/2010/main" val="91438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A3375-A07E-46CA-975F-B12CEDCAEB7F}"/>
              </a:ext>
            </a:extLst>
          </p:cNvPr>
          <p:cNvSpPr>
            <a:spLocks noGrp="1"/>
          </p:cNvSpPr>
          <p:nvPr>
            <p:ph type="title"/>
          </p:nvPr>
        </p:nvSpPr>
        <p:spPr>
          <a:xfrm>
            <a:off x="1516688" y="342901"/>
            <a:ext cx="6230312" cy="598714"/>
          </a:xfrm>
        </p:spPr>
        <p:txBody>
          <a:bodyPr>
            <a:normAutofit fontScale="90000"/>
          </a:bodyPr>
          <a:lstStyle/>
          <a:p>
            <a:r>
              <a:rPr lang="fr-FR" dirty="0"/>
              <a:t>Les 5 défis et enjeux proposés</a:t>
            </a:r>
          </a:p>
        </p:txBody>
      </p:sp>
      <p:sp>
        <p:nvSpPr>
          <p:cNvPr id="3" name="Espace réservé du contenu 2">
            <a:extLst>
              <a:ext uri="{FF2B5EF4-FFF2-40B4-BE49-F238E27FC236}">
                <a16:creationId xmlns:a16="http://schemas.microsoft.com/office/drawing/2014/main" xmlns="" id="{B7667A65-5A44-491D-9446-CD344E164F62}"/>
              </a:ext>
            </a:extLst>
          </p:cNvPr>
          <p:cNvSpPr>
            <a:spLocks noGrp="1"/>
          </p:cNvSpPr>
          <p:nvPr>
            <p:ph idx="1"/>
          </p:nvPr>
        </p:nvSpPr>
        <p:spPr>
          <a:xfrm>
            <a:off x="414068" y="1208315"/>
            <a:ext cx="7827107" cy="5373640"/>
          </a:xfrm>
        </p:spPr>
        <p:txBody>
          <a:bodyPr>
            <a:normAutofit/>
          </a:bodyPr>
          <a:lstStyle/>
          <a:p>
            <a:pPr marL="0" indent="0">
              <a:buNone/>
            </a:pPr>
            <a:r>
              <a:rPr lang="fr-FR" dirty="0">
                <a:solidFill>
                  <a:srgbClr val="0070C0"/>
                </a:solidFill>
              </a:rPr>
              <a:t> </a:t>
            </a:r>
            <a:endParaRPr lang="fr-FR" b="1" u="sng" dirty="0">
              <a:solidFill>
                <a:srgbClr val="0070C0"/>
              </a:solidFill>
            </a:endParaRPr>
          </a:p>
          <a:p>
            <a:pPr>
              <a:buFont typeface="Wingdings" panose="05000000000000000000" pitchFamily="2" charset="2"/>
              <a:buChar char="ü"/>
            </a:pPr>
            <a:r>
              <a:rPr lang="fr-FR" sz="2000" b="1" dirty="0"/>
              <a:t>Faire Eglise</a:t>
            </a:r>
          </a:p>
          <a:p>
            <a:pPr>
              <a:buFont typeface="Wingdings" panose="05000000000000000000" pitchFamily="2" charset="2"/>
              <a:buChar char="ü"/>
            </a:pPr>
            <a:r>
              <a:rPr lang="fr-FR" sz="2000" b="1" dirty="0"/>
              <a:t>Identité de l’ACI</a:t>
            </a:r>
          </a:p>
          <a:p>
            <a:pPr>
              <a:buFont typeface="Wingdings" panose="05000000000000000000" pitchFamily="2" charset="2"/>
              <a:buChar char="ü"/>
            </a:pPr>
            <a:r>
              <a:rPr lang="fr-FR" sz="2000" b="1" dirty="0"/>
              <a:t>Accompagnement : un enjeu pour la vie des équipes et des territoires</a:t>
            </a:r>
          </a:p>
          <a:p>
            <a:pPr>
              <a:buFont typeface="Wingdings" panose="05000000000000000000" pitchFamily="2" charset="2"/>
              <a:buChar char="ü"/>
            </a:pPr>
            <a:r>
              <a:rPr lang="fr-FR" sz="2000" b="1" dirty="0"/>
              <a:t>Fonder &amp; Adhérer</a:t>
            </a:r>
          </a:p>
          <a:p>
            <a:pPr>
              <a:buFont typeface="Wingdings" panose="05000000000000000000" pitchFamily="2" charset="2"/>
              <a:buChar char="ü"/>
            </a:pPr>
            <a:r>
              <a:rPr lang="fr-FR" sz="2000" b="1" dirty="0"/>
              <a:t>Parole, visibilité, communication</a:t>
            </a:r>
          </a:p>
          <a:p>
            <a:endParaRPr lang="fr-FR" dirty="0"/>
          </a:p>
          <a:p>
            <a:r>
              <a:rPr lang="fr-FR" dirty="0"/>
              <a:t>Les 5 enjeux de notre maison </a:t>
            </a:r>
            <a:r>
              <a:rPr lang="fr-FR" dirty="0">
                <a:solidFill>
                  <a:schemeClr val="tx1"/>
                </a:solidFill>
              </a:rPr>
              <a:t>commune fixent un cadre de réflexion collectif et sont une proposition à décliner dans </a:t>
            </a:r>
            <a:r>
              <a:rPr lang="fr-FR" dirty="0"/>
              <a:t>le contexte particulier de chaque territoire.</a:t>
            </a:r>
          </a:p>
          <a:p>
            <a:r>
              <a:rPr lang="fr-FR" dirty="0"/>
              <a:t>Ils sont interdépendants, complémentaires, avec des temporalités différentes.</a:t>
            </a:r>
          </a:p>
        </p:txBody>
      </p:sp>
      <p:pic>
        <p:nvPicPr>
          <p:cNvPr id="6" name="Image 5">
            <a:extLst>
              <a:ext uri="{FF2B5EF4-FFF2-40B4-BE49-F238E27FC236}">
                <a16:creationId xmlns:a16="http://schemas.microsoft.com/office/drawing/2014/main" xmlns="" id="{564C58E6-9477-440F-8C37-6E74F5900A97}"/>
              </a:ext>
            </a:extLst>
          </p:cNvPr>
          <p:cNvPicPr>
            <a:picLocks noChangeAspect="1"/>
          </p:cNvPicPr>
          <p:nvPr/>
        </p:nvPicPr>
        <p:blipFill>
          <a:blip r:embed="rId2"/>
          <a:stretch>
            <a:fillRect/>
          </a:stretch>
        </p:blipFill>
        <p:spPr>
          <a:xfrm>
            <a:off x="8343769" y="239547"/>
            <a:ext cx="3706689" cy="2389839"/>
          </a:xfrm>
          <a:prstGeom prst="rect">
            <a:avLst/>
          </a:prstGeom>
        </p:spPr>
      </p:pic>
      <p:pic>
        <p:nvPicPr>
          <p:cNvPr id="7" name="Image 6">
            <a:extLst>
              <a:ext uri="{FF2B5EF4-FFF2-40B4-BE49-F238E27FC236}">
                <a16:creationId xmlns:a16="http://schemas.microsoft.com/office/drawing/2014/main" xmlns="" id="{28BE268E-C30A-4C52-BB2F-BF21AA65823A}"/>
              </a:ext>
            </a:extLst>
          </p:cNvPr>
          <p:cNvPicPr>
            <a:picLocks noChangeAspect="1"/>
          </p:cNvPicPr>
          <p:nvPr/>
        </p:nvPicPr>
        <p:blipFill>
          <a:blip r:embed="rId3"/>
          <a:stretch>
            <a:fillRect/>
          </a:stretch>
        </p:blipFill>
        <p:spPr>
          <a:xfrm>
            <a:off x="8624042" y="3610569"/>
            <a:ext cx="2890624" cy="2888202"/>
          </a:xfrm>
          <a:prstGeom prst="rect">
            <a:avLst/>
          </a:prstGeom>
        </p:spPr>
      </p:pic>
    </p:spTree>
    <p:extLst>
      <p:ext uri="{BB962C8B-B14F-4D97-AF65-F5344CB8AC3E}">
        <p14:creationId xmlns:p14="http://schemas.microsoft.com/office/powerpoint/2010/main" val="394154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Faire Eglise</a:t>
            </a:r>
          </a:p>
        </p:txBody>
      </p:sp>
      <p:sp>
        <p:nvSpPr>
          <p:cNvPr id="3" name="Espace réservé du contenu 2"/>
          <p:cNvSpPr>
            <a:spLocks noGrp="1"/>
          </p:cNvSpPr>
          <p:nvPr>
            <p:ph idx="1"/>
          </p:nvPr>
        </p:nvSpPr>
        <p:spPr/>
        <p:txBody>
          <a:bodyPr/>
          <a:lstStyle/>
          <a:p>
            <a:r>
              <a:rPr lang="fr-FR" dirty="0"/>
              <a:t>Contexte: </a:t>
            </a:r>
          </a:p>
          <a:p>
            <a:pPr marL="0" indent="0">
              <a:buNone/>
            </a:pPr>
            <a:r>
              <a:rPr lang="fr-FR" dirty="0"/>
              <a:t>L’Eglise est marquée par des évènements (</a:t>
            </a:r>
            <a:r>
              <a:rPr lang="fr-FR" dirty="0" err="1"/>
              <a:t>pédocriminalité</a:t>
            </a:r>
            <a:r>
              <a:rPr lang="fr-FR" dirty="0"/>
              <a:t>) et portée par l’appel du Pape François sur le rôle des baptisés, le concept de « Peuple de Dieu » et la critique du cléricalisme.</a:t>
            </a:r>
          </a:p>
          <a:p>
            <a:pPr marL="0" indent="0">
              <a:buNone/>
            </a:pPr>
            <a:r>
              <a:rPr lang="fr-FR" dirty="0">
                <a:solidFill>
                  <a:schemeClr val="tx1"/>
                </a:solidFill>
              </a:rPr>
              <a:t>Au-delà des questions touchant à la gouvernance d l’Eglise, l’ACI souhaite approfondir son projet ecclésial, la façon dont nous constituons une authentique communauté d’Eglise, dans une société en profond bouleversement.</a:t>
            </a:r>
          </a:p>
        </p:txBody>
      </p:sp>
    </p:spTree>
    <p:extLst>
      <p:ext uri="{BB962C8B-B14F-4D97-AF65-F5344CB8AC3E}">
        <p14:creationId xmlns:p14="http://schemas.microsoft.com/office/powerpoint/2010/main" val="166974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7634" y="241300"/>
            <a:ext cx="8596668" cy="1320800"/>
          </a:xfrm>
        </p:spPr>
        <p:txBody>
          <a:bodyPr/>
          <a:lstStyle/>
          <a:p>
            <a:r>
              <a:rPr lang="fr-FR" dirty="0"/>
              <a:t>Faire Eglise</a:t>
            </a:r>
          </a:p>
        </p:txBody>
      </p:sp>
      <p:sp>
        <p:nvSpPr>
          <p:cNvPr id="3" name="Espace réservé du contenu 2"/>
          <p:cNvSpPr>
            <a:spLocks noGrp="1"/>
          </p:cNvSpPr>
          <p:nvPr>
            <p:ph idx="1"/>
          </p:nvPr>
        </p:nvSpPr>
        <p:spPr>
          <a:xfrm>
            <a:off x="245534" y="901700"/>
            <a:ext cx="10130366" cy="5194300"/>
          </a:xfrm>
        </p:spPr>
        <p:txBody>
          <a:bodyPr>
            <a:normAutofit/>
          </a:bodyPr>
          <a:lstStyle/>
          <a:p>
            <a:r>
              <a:rPr lang="fr-FR" dirty="0">
                <a:solidFill>
                  <a:schemeClr val="tx1"/>
                </a:solidFill>
              </a:rPr>
              <a:t>Approfondir le projet ecclésial de l’ACI</a:t>
            </a:r>
            <a:endParaRPr lang="fr-FR" strike="sngStrike" dirty="0">
              <a:solidFill>
                <a:schemeClr val="tx1"/>
              </a:solidFill>
            </a:endParaRPr>
          </a:p>
          <a:p>
            <a:pPr marL="0" indent="0">
              <a:buNone/>
            </a:pPr>
            <a:r>
              <a:rPr lang="fr-FR" dirty="0"/>
              <a:t>Aller au-delà du fonctionnement et de la gouvernance de l’Eglise en restant en communion avec l’ensemble de l’Eglise.</a:t>
            </a:r>
          </a:p>
          <a:p>
            <a:pPr marL="0" indent="0">
              <a:buNone/>
            </a:pPr>
            <a:r>
              <a:rPr lang="fr-FR" sz="1600" i="1" dirty="0"/>
              <a:t>Outils proposés: Chartre et Projet de l’ACI, disponibles sur le site de l’ACI</a:t>
            </a:r>
            <a:endParaRPr lang="fr-FR" dirty="0"/>
          </a:p>
          <a:p>
            <a:pPr marL="0" indent="0">
              <a:buNone/>
            </a:pPr>
            <a:r>
              <a:rPr lang="fr-FR" u="sng" dirty="0">
                <a:solidFill>
                  <a:schemeClr val="tx1"/>
                </a:solidFill>
              </a:rPr>
              <a:t>Mener notre projet demain</a:t>
            </a:r>
            <a:endParaRPr lang="fr-FR" dirty="0">
              <a:solidFill>
                <a:schemeClr val="tx1"/>
              </a:solidFill>
            </a:endParaRPr>
          </a:p>
          <a:p>
            <a:r>
              <a:rPr lang="fr-FR" dirty="0"/>
              <a:t>Comment </a:t>
            </a:r>
            <a:r>
              <a:rPr lang="fr-FR" dirty="0">
                <a:solidFill>
                  <a:schemeClr val="tx1"/>
                </a:solidFill>
              </a:rPr>
              <a:t>nous exerçons notre vocation de baptisés</a:t>
            </a:r>
            <a:endParaRPr lang="fr-FR" strike="sngStrike" dirty="0">
              <a:solidFill>
                <a:schemeClr val="tx1"/>
              </a:solidFill>
            </a:endParaRPr>
          </a:p>
          <a:p>
            <a:r>
              <a:rPr lang="fr-FR" dirty="0">
                <a:solidFill>
                  <a:schemeClr val="tx1"/>
                </a:solidFill>
              </a:rPr>
              <a:t>Comment collectivement nous menons notre mission d’évangélisation auprès de notre milieu</a:t>
            </a:r>
          </a:p>
          <a:p>
            <a:r>
              <a:rPr lang="fr-FR" dirty="0">
                <a:solidFill>
                  <a:schemeClr val="tx1"/>
                </a:solidFill>
              </a:rPr>
              <a:t>Nos engagements, nos responsabilités : transformer </a:t>
            </a:r>
            <a:r>
              <a:rPr lang="fr-FR" dirty="0"/>
              <a:t>et évangéliser</a:t>
            </a:r>
          </a:p>
          <a:p>
            <a:r>
              <a:rPr lang="fr-FR" dirty="0"/>
              <a:t>Agoras, vie d’équipe : lieux d’écoute, de partages et de débats: transformer et évangéliser</a:t>
            </a:r>
          </a:p>
          <a:p>
            <a:r>
              <a:rPr lang="fr-FR" dirty="0"/>
              <a:t>Transmission de la foi, conversion: ouverture et liberté proposées par l’ACI</a:t>
            </a:r>
          </a:p>
          <a:p>
            <a:r>
              <a:rPr lang="fr-FR" dirty="0"/>
              <a:t>Lutte contre le cléricalisme: position ( parole publique) et proposition ( lieux de débats)</a:t>
            </a:r>
          </a:p>
        </p:txBody>
      </p:sp>
      <p:sp>
        <p:nvSpPr>
          <p:cNvPr id="4" name="ZoneTexte 3"/>
          <p:cNvSpPr txBox="1"/>
          <p:nvPr/>
        </p:nvSpPr>
        <p:spPr>
          <a:xfrm>
            <a:off x="787400" y="6400800"/>
            <a:ext cx="9715500" cy="369332"/>
          </a:xfrm>
          <a:prstGeom prst="rect">
            <a:avLst/>
          </a:prstGeom>
          <a:noFill/>
        </p:spPr>
        <p:txBody>
          <a:bodyPr wrap="square" rtlCol="0">
            <a:spAutoFit/>
          </a:bodyPr>
          <a:lstStyle/>
          <a:p>
            <a:r>
              <a:rPr lang="fr-FR" i="1" dirty="0"/>
              <a:t>« Evangéliser le semblable par le semblable »</a:t>
            </a:r>
            <a:r>
              <a:rPr lang="fr-FR" dirty="0"/>
              <a:t> Marie Louise Monnet</a:t>
            </a:r>
          </a:p>
        </p:txBody>
      </p:sp>
      <p:pic>
        <p:nvPicPr>
          <p:cNvPr id="5" name="Image 4"/>
          <p:cNvPicPr>
            <a:picLocks noChangeAspect="1"/>
          </p:cNvPicPr>
          <p:nvPr/>
        </p:nvPicPr>
        <p:blipFill>
          <a:blip r:embed="rId2"/>
          <a:stretch>
            <a:fillRect/>
          </a:stretch>
        </p:blipFill>
        <p:spPr>
          <a:xfrm>
            <a:off x="9842500" y="5289664"/>
            <a:ext cx="2349500" cy="1568336"/>
          </a:xfrm>
          <a:prstGeom prst="rect">
            <a:avLst/>
          </a:prstGeom>
        </p:spPr>
      </p:pic>
    </p:spTree>
    <p:extLst>
      <p:ext uri="{BB962C8B-B14F-4D97-AF65-F5344CB8AC3E}">
        <p14:creationId xmlns:p14="http://schemas.microsoft.com/office/powerpoint/2010/main" val="62350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Identité de l’ACI</a:t>
            </a:r>
          </a:p>
        </p:txBody>
      </p:sp>
      <p:sp>
        <p:nvSpPr>
          <p:cNvPr id="3" name="Espace réservé du contenu 2"/>
          <p:cNvSpPr>
            <a:spLocks noGrp="1"/>
          </p:cNvSpPr>
          <p:nvPr>
            <p:ph idx="1"/>
          </p:nvPr>
        </p:nvSpPr>
        <p:spPr>
          <a:xfrm>
            <a:off x="677334" y="2160589"/>
            <a:ext cx="8911166" cy="3880773"/>
          </a:xfrm>
        </p:spPr>
        <p:txBody>
          <a:bodyPr/>
          <a:lstStyle/>
          <a:p>
            <a:r>
              <a:rPr lang="fr-FR" dirty="0"/>
              <a:t>Contexte:</a:t>
            </a:r>
          </a:p>
          <a:p>
            <a:pPr marL="0" indent="0" algn="just">
              <a:buNone/>
            </a:pPr>
            <a:r>
              <a:rPr lang="fr-FR" dirty="0"/>
              <a:t>Dans un monde en plein bouleversement, dans une société qui se fragmente avec le recul des cultures catholique et républicaine qui la structuraient, toute organisation a besoin d’approfondir son identité (les valeurs, le sens, les ambitions) pour que sa « marque » ou son sigle puisse continuer de l’incarner et de l’exprimer.</a:t>
            </a:r>
          </a:p>
          <a:p>
            <a:pPr marL="0" indent="0">
              <a:buNone/>
            </a:pPr>
            <a:endParaRPr lang="fr-FR" dirty="0"/>
          </a:p>
        </p:txBody>
      </p:sp>
    </p:spTree>
    <p:extLst>
      <p:ext uri="{BB962C8B-B14F-4D97-AF65-F5344CB8AC3E}">
        <p14:creationId xmlns:p14="http://schemas.microsoft.com/office/powerpoint/2010/main" val="357882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1F38BDA2-4EDA-49D6-B837-8E7F18F43040}"/>
              </a:ext>
            </a:extLst>
          </p:cNvPr>
          <p:cNvSpPr txBox="1"/>
          <p:nvPr/>
        </p:nvSpPr>
        <p:spPr>
          <a:xfrm>
            <a:off x="411874" y="647700"/>
            <a:ext cx="8952469" cy="5278368"/>
          </a:xfrm>
          <a:prstGeom prst="rect">
            <a:avLst/>
          </a:prstGeom>
          <a:noFill/>
        </p:spPr>
        <p:txBody>
          <a:bodyPr wrap="square" rtlCol="0">
            <a:spAutoFit/>
          </a:bodyPr>
          <a:lstStyle/>
          <a:p>
            <a:pPr marL="342900" lvl="0" indent="-342900">
              <a:spcBef>
                <a:spcPts val="1000"/>
              </a:spcBef>
              <a:buClr>
                <a:srgbClr val="90C226"/>
              </a:buClr>
              <a:buSzPct val="80000"/>
              <a:buFont typeface="Wingdings 3" charset="2"/>
              <a:buChar char=""/>
            </a:pPr>
            <a:endParaRPr lang="fr-FR" sz="1100" dirty="0">
              <a:solidFill>
                <a:prstClr val="black">
                  <a:lumMod val="75000"/>
                  <a:lumOff val="25000"/>
                </a:prstClr>
              </a:solidFill>
            </a:endParaRPr>
          </a:p>
          <a:p>
            <a:endParaRPr lang="fr-FR" sz="2400" b="1" dirty="0"/>
          </a:p>
          <a:p>
            <a:pPr marL="342900" indent="-342900">
              <a:buFont typeface="Arial" panose="020B0604020202020204" pitchFamily="34" charset="0"/>
              <a:buChar char="•"/>
            </a:pPr>
            <a:r>
              <a:rPr lang="fr-FR" b="1" dirty="0">
                <a:solidFill>
                  <a:schemeClr val="accent2"/>
                </a:solidFill>
              </a:rPr>
              <a:t>Qui sommes nous ? Vers qui sommes-nous envoyés pour annoncer la Bonne Nouvelle? </a:t>
            </a:r>
          </a:p>
          <a:p>
            <a:endParaRPr lang="fr-FR" b="1" dirty="0">
              <a:solidFill>
                <a:srgbClr val="0070C0"/>
              </a:solidFill>
            </a:endParaRPr>
          </a:p>
          <a:p>
            <a:pPr marL="285750" lvl="0" indent="-285750">
              <a:buFont typeface="Wingdings" panose="05000000000000000000" pitchFamily="2" charset="2"/>
              <a:buChar char="ü"/>
            </a:pPr>
            <a:r>
              <a:rPr lang="fr-FR" sz="1600" dirty="0"/>
              <a:t>Qui sont les adhérents en ACI aujourd’hui ? Qui d’autres voulons-nous rejoindre ?</a:t>
            </a:r>
          </a:p>
          <a:p>
            <a:pPr marL="285750" lvl="0" indent="-285750">
              <a:buFont typeface="Wingdings" panose="05000000000000000000" pitchFamily="2" charset="2"/>
              <a:buChar char="ü"/>
            </a:pPr>
            <a:r>
              <a:rPr lang="fr-FR" sz="1600" dirty="0"/>
              <a:t>Qui sont aujourd’hui les milieux indépendants ? Comment les définir et selon quels critères ?</a:t>
            </a:r>
          </a:p>
          <a:p>
            <a:pPr marL="285750" lvl="0" indent="-285750">
              <a:buFont typeface="Wingdings" panose="05000000000000000000" pitchFamily="2" charset="2"/>
              <a:buChar char="ü"/>
            </a:pPr>
            <a:r>
              <a:rPr lang="fr-FR" sz="1600" dirty="0"/>
              <a:t>Quelles valeurs ou conception des responsabilités nous rassemblent ? </a:t>
            </a:r>
          </a:p>
          <a:p>
            <a:pPr marL="285750" lvl="0" indent="-285750">
              <a:buFont typeface="Wingdings" panose="05000000000000000000" pitchFamily="2" charset="2"/>
              <a:buChar char="ü"/>
            </a:pPr>
            <a:r>
              <a:rPr lang="fr-FR" sz="1600" dirty="0"/>
              <a:t>Quelle conception du pouvoir mettons nous en jeu dans le débat sur le cléricalisme ? </a:t>
            </a:r>
          </a:p>
          <a:p>
            <a:pPr marL="285750" lvl="0" indent="-285750">
              <a:buFont typeface="Wingdings" panose="05000000000000000000" pitchFamily="2" charset="2"/>
              <a:buChar char="ü"/>
            </a:pPr>
            <a:r>
              <a:rPr lang="fr-FR" sz="1600" dirty="0"/>
              <a:t>Comment nous reconnaissons nous comme une communauté , une composante du Peuple en marche ?</a:t>
            </a:r>
          </a:p>
          <a:p>
            <a:pPr marL="285750" lvl="0" indent="-285750">
              <a:buFont typeface="Wingdings" panose="05000000000000000000" pitchFamily="2" charset="2"/>
              <a:buChar char="ü"/>
            </a:pPr>
            <a:r>
              <a:rPr lang="fr-FR" sz="1600" dirty="0"/>
              <a:t>A quelle démarche de conversion sommes nous appelés ?</a:t>
            </a:r>
          </a:p>
          <a:p>
            <a:pPr marL="285750" lvl="0" indent="-285750">
              <a:buFont typeface="Wingdings" panose="05000000000000000000" pitchFamily="2" charset="2"/>
              <a:buChar char="ü"/>
            </a:pPr>
            <a:endParaRPr lang="fr-FR" sz="1600" dirty="0"/>
          </a:p>
          <a:p>
            <a:pPr marL="342900" indent="-342900">
              <a:buFont typeface="Arial" panose="020B0604020202020204" pitchFamily="34" charset="0"/>
              <a:buChar char="•"/>
            </a:pPr>
            <a:r>
              <a:rPr lang="fr-FR" b="1" dirty="0">
                <a:solidFill>
                  <a:schemeClr val="accent2"/>
                </a:solidFill>
              </a:rPr>
              <a:t>Quelle pédagogie et quels moyens mettons-nous en œuvre ? </a:t>
            </a:r>
          </a:p>
          <a:p>
            <a:r>
              <a:rPr lang="fr-FR" b="1" dirty="0">
                <a:solidFill>
                  <a:srgbClr val="0070C0"/>
                </a:solidFill>
              </a:rPr>
              <a:t> </a:t>
            </a:r>
            <a:endParaRPr lang="fr-FR" dirty="0"/>
          </a:p>
          <a:p>
            <a:pPr marL="285750" indent="-285750">
              <a:buFont typeface="Wingdings" panose="05000000000000000000" pitchFamily="2" charset="2"/>
              <a:buChar char="ü"/>
            </a:pPr>
            <a:r>
              <a:rPr lang="fr-FR" sz="1600" dirty="0"/>
              <a:t>Comment notre démarche (</a:t>
            </a:r>
            <a:r>
              <a:rPr lang="fr-FR" sz="1600" b="1" dirty="0"/>
              <a:t>enquête, méditation , relecture</a:t>
            </a:r>
            <a:r>
              <a:rPr lang="fr-FR" sz="1600" dirty="0"/>
              <a:t>) et nos outils, nous permettent-ils de répondre aux questions précédentes ?</a:t>
            </a:r>
          </a:p>
          <a:p>
            <a:pPr marL="285750" indent="-285750">
              <a:buFont typeface="Wingdings" panose="05000000000000000000" pitchFamily="2" charset="2"/>
              <a:buChar char="ü"/>
            </a:pPr>
            <a:r>
              <a:rPr lang="fr-FR" sz="1600" dirty="0"/>
              <a:t>Comment la relecture de nos vies révèle une communauté ? </a:t>
            </a:r>
          </a:p>
          <a:p>
            <a:pPr marL="285750" indent="-285750">
              <a:buFont typeface="Wingdings" panose="05000000000000000000" pitchFamily="2" charset="2"/>
              <a:buChar char="ü"/>
            </a:pPr>
            <a:r>
              <a:rPr lang="fr-FR" sz="1600" dirty="0"/>
              <a:t>Comment la relecture de nos vies nous permet elle de dire une parole ?  </a:t>
            </a:r>
          </a:p>
        </p:txBody>
      </p:sp>
      <p:sp>
        <p:nvSpPr>
          <p:cNvPr id="3" name="Titre 1">
            <a:extLst>
              <a:ext uri="{FF2B5EF4-FFF2-40B4-BE49-F238E27FC236}">
                <a16:creationId xmlns:a16="http://schemas.microsoft.com/office/drawing/2014/main" xmlns="" id="{ADC3DADF-F8A7-4240-8565-74319212A4F9}"/>
              </a:ext>
            </a:extLst>
          </p:cNvPr>
          <p:cNvSpPr txBox="1">
            <a:spLocks/>
          </p:cNvSpPr>
          <p:nvPr/>
        </p:nvSpPr>
        <p:spPr>
          <a:xfrm>
            <a:off x="411874" y="216333"/>
            <a:ext cx="9613861" cy="1080938"/>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fr-FR" b="1" dirty="0">
                <a:solidFill>
                  <a:schemeClr val="accent1"/>
                </a:solidFill>
              </a:rPr>
              <a:t>Identité de l’ACI</a:t>
            </a:r>
          </a:p>
        </p:txBody>
      </p:sp>
    </p:spTree>
    <p:extLst>
      <p:ext uri="{BB962C8B-B14F-4D97-AF65-F5344CB8AC3E}">
        <p14:creationId xmlns:p14="http://schemas.microsoft.com/office/powerpoint/2010/main" val="1323925020"/>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TotalTime>
  <Words>1614</Words>
  <Application>Microsoft Office PowerPoint</Application>
  <PresentationFormat>Grand écran</PresentationFormat>
  <Paragraphs>153</Paragraphs>
  <Slides>15</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Courier New</vt:lpstr>
      <vt:lpstr>Times New Roman</vt:lpstr>
      <vt:lpstr>Trebuchet MS</vt:lpstr>
      <vt:lpstr>Wingdings</vt:lpstr>
      <vt:lpstr>Wingdings 3</vt:lpstr>
      <vt:lpstr>Facette</vt:lpstr>
      <vt:lpstr>VENEZ RÊVER ET CONSTRUIRE L’ACI  En route vers les ORIENTATIONS-PLAN D’ACTIONS 2020-2024</vt:lpstr>
      <vt:lpstr>Présentation PowerPoint</vt:lpstr>
      <vt:lpstr>Présentation PowerPoint</vt:lpstr>
      <vt:lpstr>A nous de relever les défis !</vt:lpstr>
      <vt:lpstr>Les 5 défis et enjeux proposés</vt:lpstr>
      <vt:lpstr>Faire Eglise</vt:lpstr>
      <vt:lpstr>Faire Eglise</vt:lpstr>
      <vt:lpstr>Identité de l’ACI</vt:lpstr>
      <vt:lpstr>Présentation PowerPoint</vt:lpstr>
      <vt:lpstr>Accompagnement: un enjeu pour la vie des équipes et des territoires</vt:lpstr>
      <vt:lpstr>Accompagnement: un enjeu pour la vie des équipes et des territoires</vt:lpstr>
      <vt:lpstr>Fonder et Adhérer</vt:lpstr>
      <vt:lpstr>Fonder et Adhérer</vt:lpstr>
      <vt:lpstr>Parole, visibilité, communication</vt:lpstr>
      <vt:lpstr>Parole, visibilité, communication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de travail immobilier</dc:title>
  <dc:creator>Brigitte Navail</dc:creator>
  <cp:lastModifiedBy>Marie Moulins</cp:lastModifiedBy>
  <cp:revision>250</cp:revision>
  <cp:lastPrinted>2019-06-23T07:05:23Z</cp:lastPrinted>
  <dcterms:created xsi:type="dcterms:W3CDTF">2017-01-19T13:27:46Z</dcterms:created>
  <dcterms:modified xsi:type="dcterms:W3CDTF">2019-09-11T07:07:57Z</dcterms:modified>
</cp:coreProperties>
</file>